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olors1.xml" ContentType="application/vnd.ms-office.chartcolorstyl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71" r:id="rId4"/>
    <p:sldId id="268" r:id="rId5"/>
    <p:sldId id="270" r:id="rId6"/>
    <p:sldId id="269" r:id="rId7"/>
    <p:sldId id="261" r:id="rId8"/>
    <p:sldId id="264" r:id="rId9"/>
    <p:sldId id="282" r:id="rId10"/>
    <p:sldId id="286" r:id="rId11"/>
    <p:sldId id="283" r:id="rId12"/>
    <p:sldId id="273" r:id="rId13"/>
    <p:sldId id="285" r:id="rId14"/>
    <p:sldId id="280" r:id="rId15"/>
    <p:sldId id="274" r:id="rId16"/>
    <p:sldId id="275" r:id="rId17"/>
    <p:sldId id="276" r:id="rId18"/>
    <p:sldId id="277" r:id="rId19"/>
    <p:sldId id="279" r:id="rId20"/>
    <p:sldId id="278" r:id="rId21"/>
    <p:sldId id="284" r:id="rId22"/>
    <p:sldId id="281" r:id="rId23"/>
  </p:sldIdLst>
  <p:sldSz cx="12192000" cy="685800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22D4BE9B-FD9A-4715-91DC-5975788194F5}">
          <p14:sldIdLst>
            <p14:sldId id="256"/>
            <p14:sldId id="257"/>
            <p14:sldId id="271"/>
            <p14:sldId id="268"/>
            <p14:sldId id="270"/>
            <p14:sldId id="269"/>
            <p14:sldId id="261"/>
            <p14:sldId id="264"/>
          </p14:sldIdLst>
        </p14:section>
        <p14:section name="Membership" id="{32B8B2EE-D3F0-4630-9BC7-50ABD5A2C91C}">
          <p14:sldIdLst>
            <p14:sldId id="282"/>
            <p14:sldId id="286"/>
            <p14:sldId id="283"/>
            <p14:sldId id="273"/>
            <p14:sldId id="285"/>
            <p14:sldId id="280"/>
            <p14:sldId id="274"/>
            <p14:sldId id="275"/>
            <p14:sldId id="276"/>
            <p14:sldId id="277"/>
            <p14:sldId id="279"/>
            <p14:sldId id="278"/>
            <p14:sldId id="284"/>
            <p14:sldId id="281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ke.arnstein@gmail.com" initials="m" lastIdx="4" clrIdx="0">
    <p:extLst>
      <p:ext uri="{19B8F6BF-5375-455C-9EA6-DF929625EA0E}">
        <p15:presenceInfo xmlns:p15="http://schemas.microsoft.com/office/powerpoint/2012/main" xmlns="" userId="9988bbfb95a7741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37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4" d="100"/>
          <a:sy n="114" d="100"/>
        </p:scale>
        <p:origin x="-2130" y="-114"/>
      </p:cViewPr>
      <p:guideLst>
        <p:guide orient="horz" pos="2141"/>
        <p:guide pos="312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F:\Data\Shooting%20(including%20Perry%20&amp;%20Bristol,%20USA)\NSRA%20&amp;%20Rifle%20Committee\Membership%20&amp;%20Competitions%20Workshop\Background%20data\NSRA%20Workshop%20Data%20(%20income%20&amp;%20expenditure,%20competitor%20numbers%20etc)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chartUserShapes" Target="../drawings/drawing1.xml"/><Relationship Id="rId1" Type="http://schemas.openxmlformats.org/officeDocument/2006/relationships/oleObject" Target="file:///F:\Data\Shooting%20(including%20Perry%20&amp;%20Bristol,%20USA)\NSRA%20&amp;%20Rifle%20Committee\Membership%20&amp;%20Competitions%20Workshop\Background%20data\NSRA%20Workshop%20Data%20(%20income%20&amp;%20expenditure,%20competitor%20numbers%20etc).xlsx" TargetMode="External"/><Relationship Id="rId4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Data\Shooting%20(including%20Perry%20&amp;%20Bristol,%20USA)\NSRA%20&amp;%20Rifle%20Committee\Membership%20&amp;%20Competitions%20Workshop\Background%20data\NSRA%20Workshop%20Data%20(%20income%20&amp;%20expenditure,%20competitor%20numbers%20etc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Reduction in NSRA Affiliated Clubs &amp; Orgnisations since 1970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'Membership_#s'!$B$86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cat>
            <c:numRef>
              <c:f>'Membership_#s'!$C$85:$O$85</c:f>
              <c:numCache>
                <c:formatCode>General</c:formatCode>
                <c:ptCount val="13"/>
                <c:pt idx="0">
                  <c:v>1970</c:v>
                </c:pt>
                <c:pt idx="1">
                  <c:v>1980</c:v>
                </c:pt>
                <c:pt idx="2">
                  <c:v>1990</c:v>
                </c:pt>
                <c:pt idx="3">
                  <c:v>2000</c:v>
                </c:pt>
                <c:pt idx="4">
                  <c:v>2005</c:v>
                </c:pt>
                <c:pt idx="5">
                  <c:v>2010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2020</c:v>
                </c:pt>
                <c:pt idx="11">
                  <c:v>2025</c:v>
                </c:pt>
                <c:pt idx="12">
                  <c:v>2030</c:v>
                </c:pt>
              </c:numCache>
            </c:numRef>
          </c:cat>
          <c:val>
            <c:numRef>
              <c:f>'Membership_#s'!$C$86:$O$86</c:f>
              <c:numCache>
                <c:formatCode>General</c:formatCode>
                <c:ptCount val="13"/>
                <c:pt idx="4">
                  <c:v>1090</c:v>
                </c:pt>
                <c:pt idx="5">
                  <c:v>1078</c:v>
                </c:pt>
                <c:pt idx="6">
                  <c:v>1034</c:v>
                </c:pt>
                <c:pt idx="7">
                  <c:v>993</c:v>
                </c:pt>
                <c:pt idx="8">
                  <c:v>965</c:v>
                </c:pt>
                <c:pt idx="9">
                  <c:v>982</c:v>
                </c:pt>
              </c:numCache>
            </c:numRef>
          </c:val>
        </c:ser>
        <c:ser>
          <c:idx val="1"/>
          <c:order val="1"/>
          <c:tx>
            <c:strRef>
              <c:f>'Membership_#s'!$B$87</c:f>
              <c:strCache>
                <c:ptCount val="1"/>
                <c:pt idx="0">
                  <c:v>Clubs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'Membership_#s'!$C$85:$O$85</c:f>
              <c:numCache>
                <c:formatCode>General</c:formatCode>
                <c:ptCount val="13"/>
                <c:pt idx="0">
                  <c:v>1970</c:v>
                </c:pt>
                <c:pt idx="1">
                  <c:v>1980</c:v>
                </c:pt>
                <c:pt idx="2">
                  <c:v>1990</c:v>
                </c:pt>
                <c:pt idx="3">
                  <c:v>2000</c:v>
                </c:pt>
                <c:pt idx="4">
                  <c:v>2005</c:v>
                </c:pt>
                <c:pt idx="5">
                  <c:v>2010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2020</c:v>
                </c:pt>
                <c:pt idx="11">
                  <c:v>2025</c:v>
                </c:pt>
                <c:pt idx="12">
                  <c:v>2030</c:v>
                </c:pt>
              </c:numCache>
            </c:numRef>
          </c:cat>
          <c:val>
            <c:numRef>
              <c:f>'Membership_#s'!$C$87:$O$87</c:f>
              <c:numCache>
                <c:formatCode>General</c:formatCode>
                <c:ptCount val="13"/>
                <c:pt idx="4">
                  <c:v>993</c:v>
                </c:pt>
                <c:pt idx="5">
                  <c:v>937</c:v>
                </c:pt>
                <c:pt idx="6">
                  <c:v>906</c:v>
                </c:pt>
                <c:pt idx="7">
                  <c:v>902</c:v>
                </c:pt>
                <c:pt idx="8">
                  <c:v>885</c:v>
                </c:pt>
                <c:pt idx="9">
                  <c:v>860</c:v>
                </c:pt>
              </c:numCache>
            </c:numRef>
          </c:val>
        </c:ser>
        <c:ser>
          <c:idx val="2"/>
          <c:order val="2"/>
          <c:tx>
            <c:strRef>
              <c:f>'Membership_#s'!$B$88</c:f>
              <c:strCache>
                <c:ptCount val="1"/>
                <c:pt idx="0">
                  <c:v>Projected Total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numRef>
              <c:f>'Membership_#s'!$C$85:$O$85</c:f>
              <c:numCache>
                <c:formatCode>General</c:formatCode>
                <c:ptCount val="13"/>
                <c:pt idx="0">
                  <c:v>1970</c:v>
                </c:pt>
                <c:pt idx="1">
                  <c:v>1980</c:v>
                </c:pt>
                <c:pt idx="2">
                  <c:v>1990</c:v>
                </c:pt>
                <c:pt idx="3">
                  <c:v>2000</c:v>
                </c:pt>
                <c:pt idx="4">
                  <c:v>2005</c:v>
                </c:pt>
                <c:pt idx="5">
                  <c:v>2010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2020</c:v>
                </c:pt>
                <c:pt idx="11">
                  <c:v>2025</c:v>
                </c:pt>
                <c:pt idx="12">
                  <c:v>2030</c:v>
                </c:pt>
              </c:numCache>
            </c:numRef>
          </c:cat>
          <c:val>
            <c:numRef>
              <c:f>'Membership_#s'!$C$88:$O$88</c:f>
              <c:numCache>
                <c:formatCode>General</c:formatCode>
                <c:ptCount val="13"/>
                <c:pt idx="10">
                  <c:v>932</c:v>
                </c:pt>
                <c:pt idx="11">
                  <c:v>807</c:v>
                </c:pt>
                <c:pt idx="12">
                  <c:v>682</c:v>
                </c:pt>
              </c:numCache>
            </c:numRef>
          </c:val>
        </c:ser>
        <c:dLbls/>
        <c:gapWidth val="219"/>
        <c:overlap val="-27"/>
        <c:axId val="71546368"/>
        <c:axId val="71547904"/>
      </c:barChart>
      <c:catAx>
        <c:axId val="7154636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547904"/>
        <c:crosses val="autoZero"/>
        <c:auto val="1"/>
        <c:lblAlgn val="ctr"/>
        <c:lblOffset val="100"/>
      </c:catAx>
      <c:valAx>
        <c:axId val="7154790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546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title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'Membership_#s'!$E$117</c:f>
              <c:strCache>
                <c:ptCount val="1"/>
                <c:pt idx="0">
                  <c:v>Individual Membership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'Membership_#s'!$F$116:$AE$116</c:f>
              <c:numCache>
                <c:formatCode>General</c:formatCode>
                <c:ptCount val="26"/>
                <c:pt idx="0">
                  <c:v>2005</c:v>
                </c:pt>
                <c:pt idx="5">
                  <c:v>2010</c:v>
                </c:pt>
                <c:pt idx="10">
                  <c:v>2015</c:v>
                </c:pt>
                <c:pt idx="13">
                  <c:v>2018</c:v>
                </c:pt>
                <c:pt idx="15">
                  <c:v>2020</c:v>
                </c:pt>
                <c:pt idx="20">
                  <c:v>2025</c:v>
                </c:pt>
                <c:pt idx="25">
                  <c:v>2030</c:v>
                </c:pt>
              </c:numCache>
            </c:numRef>
          </c:cat>
          <c:val>
            <c:numRef>
              <c:f>'Membership_#s'!$F$117:$AE$117</c:f>
              <c:numCache>
                <c:formatCode>General</c:formatCode>
                <c:ptCount val="26"/>
                <c:pt idx="0">
                  <c:v>6955</c:v>
                </c:pt>
                <c:pt idx="1">
                  <c:v>6265</c:v>
                </c:pt>
                <c:pt idx="2">
                  <c:v>5885</c:v>
                </c:pt>
                <c:pt idx="3">
                  <c:v>5872</c:v>
                </c:pt>
                <c:pt idx="4">
                  <c:v>5877</c:v>
                </c:pt>
                <c:pt idx="5">
                  <c:v>5532</c:v>
                </c:pt>
                <c:pt idx="6">
                  <c:v>5371</c:v>
                </c:pt>
                <c:pt idx="7">
                  <c:v>5274</c:v>
                </c:pt>
                <c:pt idx="8">
                  <c:v>5263</c:v>
                </c:pt>
                <c:pt idx="9">
                  <c:v>5196</c:v>
                </c:pt>
                <c:pt idx="10">
                  <c:v>5124</c:v>
                </c:pt>
                <c:pt idx="11">
                  <c:v>5198</c:v>
                </c:pt>
                <c:pt idx="12">
                  <c:v>5113</c:v>
                </c:pt>
                <c:pt idx="13">
                  <c:v>4909</c:v>
                </c:pt>
                <c:pt idx="14">
                  <c:v>4659</c:v>
                </c:pt>
                <c:pt idx="15">
                  <c:v>4409</c:v>
                </c:pt>
                <c:pt idx="16">
                  <c:v>4159</c:v>
                </c:pt>
                <c:pt idx="17">
                  <c:v>3909</c:v>
                </c:pt>
                <c:pt idx="18">
                  <c:v>3659</c:v>
                </c:pt>
                <c:pt idx="19">
                  <c:v>3409</c:v>
                </c:pt>
                <c:pt idx="20">
                  <c:v>3159</c:v>
                </c:pt>
                <c:pt idx="21">
                  <c:v>2909</c:v>
                </c:pt>
                <c:pt idx="22">
                  <c:v>2659</c:v>
                </c:pt>
                <c:pt idx="23">
                  <c:v>2409</c:v>
                </c:pt>
                <c:pt idx="24">
                  <c:v>2159</c:v>
                </c:pt>
                <c:pt idx="25">
                  <c:v>1909</c:v>
                </c:pt>
              </c:numCache>
            </c:numRef>
          </c:val>
        </c:ser>
        <c:dLbls/>
        <c:gapWidth val="219"/>
        <c:overlap val="-27"/>
        <c:axId val="80940416"/>
        <c:axId val="80974976"/>
      </c:barChart>
      <c:catAx>
        <c:axId val="8094041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974976"/>
        <c:crosses val="autoZero"/>
        <c:auto val="1"/>
        <c:lblAlgn val="ctr"/>
        <c:lblOffset val="100"/>
      </c:catAx>
      <c:valAx>
        <c:axId val="8097497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940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title>
      <c:tx>
        <c:rich>
          <a:bodyPr/>
          <a:lstStyle/>
          <a:p>
            <a:pPr>
              <a:defRPr lang="en-US" sz="1400"/>
            </a:pPr>
            <a:r>
              <a:rPr lang="en-GB" sz="1400"/>
              <a:t>NSRA: Charity</a:t>
            </a:r>
            <a:r>
              <a:rPr lang="en-GB" sz="1400" baseline="0"/>
              <a:t> Income &amp; Expenditure </a:t>
            </a:r>
            <a:r>
              <a:rPr lang="en-GB" sz="1100" baseline="0"/>
              <a:t>(including Competition Income &amp; Expenditure)</a:t>
            </a:r>
            <a:endParaRPr lang="en-GB" sz="1100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'Income_&amp;_Expenditure'!$A$4</c:f>
              <c:strCache>
                <c:ptCount val="1"/>
                <c:pt idx="0">
                  <c:v>Total Charity Income</c:v>
                </c:pt>
              </c:strCache>
            </c:strRef>
          </c:tx>
          <c:spPr>
            <a:ln w="28575" cap="rnd">
              <a:solidFill>
                <a:srgbClr val="000000"/>
              </a:solidFill>
              <a:prstDash val="solid"/>
              <a:round/>
            </a:ln>
          </c:spPr>
          <c:marker>
            <c:symbol val="none"/>
          </c:marker>
          <c:cat>
            <c:numRef>
              <c:f>'Income_&amp;_Expenditure'!$D$3:$P$3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'Income_&amp;_Expenditure'!$D$4:$P$4</c:f>
              <c:numCache>
                <c:formatCode>[$£-809]#,##0</c:formatCode>
                <c:ptCount val="13"/>
                <c:pt idx="0">
                  <c:v>890978</c:v>
                </c:pt>
                <c:pt idx="1">
                  <c:v>1055166</c:v>
                </c:pt>
                <c:pt idx="2">
                  <c:v>1026990</c:v>
                </c:pt>
                <c:pt idx="3">
                  <c:v>1075143</c:v>
                </c:pt>
                <c:pt idx="4">
                  <c:v>1095577</c:v>
                </c:pt>
                <c:pt idx="5">
                  <c:v>1133964</c:v>
                </c:pt>
                <c:pt idx="6">
                  <c:v>1170911</c:v>
                </c:pt>
                <c:pt idx="7">
                  <c:v>1170911</c:v>
                </c:pt>
                <c:pt idx="8">
                  <c:v>1157783</c:v>
                </c:pt>
                <c:pt idx="9">
                  <c:v>1142055</c:v>
                </c:pt>
                <c:pt idx="10">
                  <c:v>1161002</c:v>
                </c:pt>
                <c:pt idx="11">
                  <c:v>1150276</c:v>
                </c:pt>
                <c:pt idx="12">
                  <c:v>1132275</c:v>
                </c:pt>
              </c:numCache>
            </c:numRef>
          </c:val>
        </c:ser>
        <c:ser>
          <c:idx val="1"/>
          <c:order val="1"/>
          <c:tx>
            <c:strRef>
              <c:f>'Income_&amp;_Expenditure'!$A$5</c:f>
              <c:strCache>
                <c:ptCount val="1"/>
                <c:pt idx="0">
                  <c:v>Membership Income</c:v>
                </c:pt>
              </c:strCache>
            </c:strRef>
          </c:tx>
          <c:spPr>
            <a:ln w="28575" cap="rnd">
              <a:solidFill>
                <a:srgbClr val="ED7D31"/>
              </a:solidFill>
              <a:prstDash val="solid"/>
              <a:round/>
            </a:ln>
          </c:spPr>
          <c:marker>
            <c:symbol val="none"/>
          </c:marker>
          <c:cat>
            <c:numRef>
              <c:f>'Income_&amp;_Expenditure'!$D$3:$P$3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'Income_&amp;_Expenditure'!$D$5:$P$5</c:f>
              <c:numCache>
                <c:formatCode>[$£-809]#,##0</c:formatCode>
                <c:ptCount val="13"/>
                <c:pt idx="0">
                  <c:v>518514</c:v>
                </c:pt>
                <c:pt idx="1">
                  <c:v>559894</c:v>
                </c:pt>
                <c:pt idx="2">
                  <c:v>546037</c:v>
                </c:pt>
                <c:pt idx="3">
                  <c:v>593108</c:v>
                </c:pt>
                <c:pt idx="4">
                  <c:v>567037</c:v>
                </c:pt>
                <c:pt idx="5">
                  <c:v>582601</c:v>
                </c:pt>
                <c:pt idx="6">
                  <c:v>581830</c:v>
                </c:pt>
                <c:pt idx="7">
                  <c:v>581830</c:v>
                </c:pt>
                <c:pt idx="8">
                  <c:v>596383</c:v>
                </c:pt>
                <c:pt idx="9">
                  <c:v>616677</c:v>
                </c:pt>
                <c:pt idx="10">
                  <c:v>627704</c:v>
                </c:pt>
                <c:pt idx="11">
                  <c:v>627395</c:v>
                </c:pt>
                <c:pt idx="12">
                  <c:v>608214</c:v>
                </c:pt>
              </c:numCache>
            </c:numRef>
          </c:val>
        </c:ser>
        <c:ser>
          <c:idx val="2"/>
          <c:order val="2"/>
          <c:tx>
            <c:strRef>
              <c:f>'Income_&amp;_Expenditure'!$A$6</c:f>
              <c:strCache>
                <c:ptCount val="1"/>
                <c:pt idx="0">
                  <c:v>Competitions/shooting income</c:v>
                </c:pt>
              </c:strCache>
            </c:strRef>
          </c:tx>
          <c:spPr>
            <a:ln w="28575" cap="rnd">
              <a:solidFill>
                <a:srgbClr val="A5A5A5"/>
              </a:solidFill>
              <a:prstDash val="solid"/>
              <a:round/>
            </a:ln>
          </c:spPr>
          <c:marker>
            <c:symbol val="none"/>
          </c:marker>
          <c:cat>
            <c:numRef>
              <c:f>'Income_&amp;_Expenditure'!$D$3:$P$3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'Income_&amp;_Expenditure'!$D$6:$P$6</c:f>
              <c:numCache>
                <c:formatCode>[$£-809]#,##0</c:formatCode>
                <c:ptCount val="13"/>
                <c:pt idx="0">
                  <c:v>201718</c:v>
                </c:pt>
                <c:pt idx="1">
                  <c:v>198505</c:v>
                </c:pt>
                <c:pt idx="2">
                  <c:v>207357</c:v>
                </c:pt>
                <c:pt idx="3">
                  <c:v>212833</c:v>
                </c:pt>
                <c:pt idx="4">
                  <c:v>206060</c:v>
                </c:pt>
                <c:pt idx="5">
                  <c:v>196062</c:v>
                </c:pt>
                <c:pt idx="6">
                  <c:v>219172</c:v>
                </c:pt>
                <c:pt idx="7">
                  <c:v>219172</c:v>
                </c:pt>
                <c:pt idx="8">
                  <c:v>204743</c:v>
                </c:pt>
                <c:pt idx="9">
                  <c:v>207400</c:v>
                </c:pt>
                <c:pt idx="10">
                  <c:v>211359</c:v>
                </c:pt>
                <c:pt idx="11">
                  <c:v>205147</c:v>
                </c:pt>
                <c:pt idx="12">
                  <c:v>208900</c:v>
                </c:pt>
              </c:numCache>
            </c:numRef>
          </c:val>
        </c:ser>
        <c:ser>
          <c:idx val="3"/>
          <c:order val="3"/>
          <c:tx>
            <c:strRef>
              <c:f>'Income_&amp;_Expenditure'!$A$7</c:f>
              <c:strCache>
                <c:ptCount val="1"/>
                <c:pt idx="0">
                  <c:v>Competition costs</c:v>
                </c:pt>
              </c:strCache>
            </c:strRef>
          </c:tx>
          <c:spPr>
            <a:ln w="28575" cap="rnd">
              <a:solidFill>
                <a:srgbClr val="FFC000"/>
              </a:solidFill>
              <a:prstDash val="solid"/>
              <a:round/>
            </a:ln>
          </c:spPr>
          <c:marker>
            <c:symbol val="none"/>
          </c:marker>
          <c:cat>
            <c:numRef>
              <c:f>'Income_&amp;_Expenditure'!$D$3:$P$3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'Income_&amp;_Expenditure'!$D$7:$P$7</c:f>
              <c:numCache>
                <c:formatCode>[$£-809]#,##0</c:formatCode>
                <c:ptCount val="13"/>
                <c:pt idx="0">
                  <c:v>280139</c:v>
                </c:pt>
                <c:pt idx="1">
                  <c:v>277485</c:v>
                </c:pt>
                <c:pt idx="2">
                  <c:v>294535</c:v>
                </c:pt>
                <c:pt idx="3">
                  <c:v>347149</c:v>
                </c:pt>
                <c:pt idx="4">
                  <c:v>319799</c:v>
                </c:pt>
                <c:pt idx="5">
                  <c:v>315970</c:v>
                </c:pt>
                <c:pt idx="6">
                  <c:v>372919</c:v>
                </c:pt>
                <c:pt idx="7">
                  <c:v>372919</c:v>
                </c:pt>
                <c:pt idx="8">
                  <c:v>347990</c:v>
                </c:pt>
                <c:pt idx="9">
                  <c:v>324079</c:v>
                </c:pt>
                <c:pt idx="10">
                  <c:v>333756</c:v>
                </c:pt>
                <c:pt idx="11">
                  <c:v>331487</c:v>
                </c:pt>
                <c:pt idx="12">
                  <c:v>334703</c:v>
                </c:pt>
              </c:numCache>
            </c:numRef>
          </c:val>
        </c:ser>
        <c:ser>
          <c:idx val="4"/>
          <c:order val="4"/>
          <c:tx>
            <c:strRef>
              <c:f>'Income_&amp;_Expenditure'!$A$8</c:f>
              <c:strCache>
                <c:ptCount val="1"/>
                <c:pt idx="0">
                  <c:v>Total expenditure</c:v>
                </c:pt>
              </c:strCache>
            </c:strRef>
          </c:tx>
          <c:spPr>
            <a:ln w="28575" cap="rnd">
              <a:solidFill>
                <a:srgbClr val="FF0000"/>
              </a:solidFill>
              <a:prstDash val="solid"/>
              <a:round/>
            </a:ln>
          </c:spPr>
          <c:marker>
            <c:symbol val="none"/>
          </c:marker>
          <c:cat>
            <c:numRef>
              <c:f>'Income_&amp;_Expenditure'!$D$3:$P$3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'Income_&amp;_Expenditure'!$D$8:$P$8</c:f>
              <c:numCache>
                <c:formatCode>[$£-809]#,##0</c:formatCode>
                <c:ptCount val="13"/>
                <c:pt idx="0">
                  <c:v>880168</c:v>
                </c:pt>
                <c:pt idx="1">
                  <c:v>919303</c:v>
                </c:pt>
                <c:pt idx="2">
                  <c:v>988812</c:v>
                </c:pt>
                <c:pt idx="3">
                  <c:v>1130036</c:v>
                </c:pt>
                <c:pt idx="4">
                  <c:v>1084775</c:v>
                </c:pt>
                <c:pt idx="5">
                  <c:v>1106685</c:v>
                </c:pt>
                <c:pt idx="6">
                  <c:v>1227398</c:v>
                </c:pt>
                <c:pt idx="7">
                  <c:v>1227398</c:v>
                </c:pt>
                <c:pt idx="8">
                  <c:v>1261243</c:v>
                </c:pt>
                <c:pt idx="9">
                  <c:v>1185951</c:v>
                </c:pt>
                <c:pt idx="10">
                  <c:v>1175107</c:v>
                </c:pt>
                <c:pt idx="11">
                  <c:v>1164743</c:v>
                </c:pt>
                <c:pt idx="12">
                  <c:v>1033748</c:v>
                </c:pt>
              </c:numCache>
            </c:numRef>
          </c:val>
        </c:ser>
        <c:dLbls/>
        <c:marker val="1"/>
        <c:axId val="81423360"/>
        <c:axId val="81421824"/>
      </c:lineChart>
      <c:valAx>
        <c:axId val="81421824"/>
        <c:scaling>
          <c:orientation val="minMax"/>
        </c:scaling>
        <c:axPos val="l"/>
        <c:majorGridlines>
          <c:spPr>
            <a:ln w="9528" cap="flat">
              <a:solidFill>
                <a:srgbClr val="D9D9D9"/>
              </a:solidFill>
              <a:prstDash val="solid"/>
              <a:round/>
            </a:ln>
          </c:spPr>
        </c:majorGridlines>
        <c:numFmt formatCode="[$£-809]#,##0" sourceLinked="1"/>
        <c:majorTickMark val="none"/>
        <c:tickLblPos val="nextTo"/>
        <c:spPr>
          <a:noFill/>
          <a:ln w="9528" cap="flat">
            <a:solidFill>
              <a:srgbClr val="44546A"/>
            </a:solidFill>
            <a:prstDash val="solid"/>
            <a:round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lang="en-US" sz="900" b="0" i="0" u="none" strike="noStrike" kern="1200" baseline="0">
                <a:solidFill>
                  <a:srgbClr val="595959"/>
                </a:solidFill>
                <a:latin typeface="Calibri"/>
              </a:defRPr>
            </a:pPr>
            <a:endParaRPr lang="en-US"/>
          </a:p>
        </c:txPr>
        <c:crossAx val="81423360"/>
        <c:crosses val="autoZero"/>
        <c:crossBetween val="between"/>
      </c:valAx>
      <c:catAx>
        <c:axId val="8142336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8" cap="flat">
            <a:solidFill>
              <a:srgbClr val="000000"/>
            </a:solidFill>
            <a:prstDash val="solid"/>
            <a:round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lang="en-US" sz="900" b="0" i="0" u="none" strike="noStrike" kern="1200" baseline="0">
                <a:solidFill>
                  <a:srgbClr val="595959"/>
                </a:solidFill>
                <a:latin typeface="Calibri"/>
              </a:defRPr>
            </a:pPr>
            <a:endParaRPr lang="en-US"/>
          </a:p>
        </c:txPr>
        <c:crossAx val="81421824"/>
        <c:crosses val="autoZero"/>
        <c:auto val="1"/>
        <c:lblAlgn val="ctr"/>
        <c:lblOffset val="100"/>
      </c:catAx>
      <c:spPr>
        <a:noFill/>
        <a:ln>
          <a:noFill/>
        </a:ln>
      </c:spPr>
    </c:plotArea>
    <c:legend>
      <c:legendPos val="b"/>
      <c:layout/>
      <c:spPr>
        <a:noFill/>
        <a:ln>
          <a:noFill/>
        </a:ln>
      </c:spPr>
      <c:txPr>
        <a:bodyPr lIns="0" tIns="0" rIns="0" bIns="0"/>
        <a:lstStyle/>
        <a:p>
          <a:pPr marL="0" marR="0" indent="0" defTabSz="914400" fontAlgn="auto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tabLst/>
            <a:defRPr lang="en-US" sz="900" b="0" i="0" u="none" strike="noStrike" kern="1200" baseline="0">
              <a:solidFill>
                <a:srgbClr val="595959"/>
              </a:solidFill>
              <a:latin typeface="Calibri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9528" cap="flat">
      <a:solidFill>
        <a:srgbClr val="5B9BD5"/>
      </a:solidFill>
      <a:prstDash val="solid"/>
      <a:round/>
    </a:ln>
  </c:spPr>
  <c:txPr>
    <a:bodyPr lIns="0" tIns="0" rIns="0" bIns="0"/>
    <a:lstStyle/>
    <a:p>
      <a:pPr marL="0" marR="0" indent="0" defTabSz="914400" fontAlgn="auto" hangingPunct="1">
        <a:lnSpc>
          <a:spcPct val="100000"/>
        </a:lnSpc>
        <a:spcBef>
          <a:spcPts val="0"/>
        </a:spcBef>
        <a:spcAft>
          <a:spcPts val="0"/>
        </a:spcAft>
        <a:tabLst/>
        <a:defRPr lang="en-US" sz="1000" b="0" i="0" u="none" strike="noStrike" kern="1200" baseline="0">
          <a:solidFill>
            <a:srgbClr val="000000"/>
          </a:solidFill>
          <a:latin typeface="Calibri"/>
        </a:defRPr>
      </a:pPr>
      <a:endParaRPr lang="en-U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0E3A58-1554-48BE-B0F9-FD758588332C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D420120-6FC3-4D24-BE32-73947221A191}">
      <dgm:prSet phldrT="[Text]"/>
      <dgm:spPr/>
      <dgm:t>
        <a:bodyPr/>
        <a:lstStyle/>
        <a:p>
          <a:r>
            <a:rPr lang="en-GB" dirty="0"/>
            <a:t>More members = more income</a:t>
          </a:r>
        </a:p>
      </dgm:t>
    </dgm:pt>
    <dgm:pt modelId="{3CF89518-25BD-48D0-9E41-7904CAF19B86}" type="parTrans" cxnId="{97CEE339-F91C-421E-ADF8-172B4F420495}">
      <dgm:prSet/>
      <dgm:spPr/>
      <dgm:t>
        <a:bodyPr/>
        <a:lstStyle/>
        <a:p>
          <a:endParaRPr lang="en-GB"/>
        </a:p>
      </dgm:t>
    </dgm:pt>
    <dgm:pt modelId="{151E5E9B-9653-4DCA-B7EE-26EF36429DDE}" type="sibTrans" cxnId="{97CEE339-F91C-421E-ADF8-172B4F420495}">
      <dgm:prSet/>
      <dgm:spPr/>
      <dgm:t>
        <a:bodyPr/>
        <a:lstStyle/>
        <a:p>
          <a:endParaRPr lang="en-GB"/>
        </a:p>
      </dgm:t>
    </dgm:pt>
    <dgm:pt modelId="{547EFD57-06C3-4ECD-9512-2EC559B1CBB7}">
      <dgm:prSet phldrT="[Text]"/>
      <dgm:spPr/>
      <dgm:t>
        <a:bodyPr/>
        <a:lstStyle/>
        <a:p>
          <a:r>
            <a:rPr lang="en-GB" dirty="0"/>
            <a:t>Need more income to get more members</a:t>
          </a:r>
        </a:p>
      </dgm:t>
    </dgm:pt>
    <dgm:pt modelId="{BDDA721D-2F7E-492A-9B4F-2EA4786232AD}" type="parTrans" cxnId="{F1BF58D3-0C60-40B8-93BA-FE140B1EC4FC}">
      <dgm:prSet/>
      <dgm:spPr/>
      <dgm:t>
        <a:bodyPr/>
        <a:lstStyle/>
        <a:p>
          <a:endParaRPr lang="en-GB"/>
        </a:p>
      </dgm:t>
    </dgm:pt>
    <dgm:pt modelId="{E5DC3574-6AC2-467E-BC13-80F889EE4D2A}" type="sibTrans" cxnId="{F1BF58D3-0C60-40B8-93BA-FE140B1EC4FC}">
      <dgm:prSet/>
      <dgm:spPr/>
      <dgm:t>
        <a:bodyPr/>
        <a:lstStyle/>
        <a:p>
          <a:endParaRPr lang="en-GB"/>
        </a:p>
      </dgm:t>
    </dgm:pt>
    <dgm:pt modelId="{30E77817-194E-4764-84F8-D6AFD340CFCF}" type="pres">
      <dgm:prSet presAssocID="{A20E3A58-1554-48BE-B0F9-FD758588332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F4AC524-3CCE-43D9-9ECF-C6EDFA127846}" type="pres">
      <dgm:prSet presAssocID="{3D420120-6FC3-4D24-BE32-73947221A191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1096BF3-AA45-49DE-8305-0EE02E36E6B2}" type="pres">
      <dgm:prSet presAssocID="{151E5E9B-9653-4DCA-B7EE-26EF36429DDE}" presName="sibTrans" presStyleLbl="sibTrans2D1" presStyleIdx="0" presStyleCnt="2"/>
      <dgm:spPr/>
      <dgm:t>
        <a:bodyPr/>
        <a:lstStyle/>
        <a:p>
          <a:endParaRPr lang="en-GB"/>
        </a:p>
      </dgm:t>
    </dgm:pt>
    <dgm:pt modelId="{83EE23DA-2FBF-4757-A6EB-98C17F8CF1DC}" type="pres">
      <dgm:prSet presAssocID="{151E5E9B-9653-4DCA-B7EE-26EF36429DDE}" presName="connectorText" presStyleLbl="sibTrans2D1" presStyleIdx="0" presStyleCnt="2"/>
      <dgm:spPr/>
      <dgm:t>
        <a:bodyPr/>
        <a:lstStyle/>
        <a:p>
          <a:endParaRPr lang="en-GB"/>
        </a:p>
      </dgm:t>
    </dgm:pt>
    <dgm:pt modelId="{5BC7E97E-98B5-4B3B-9046-0DD1F5997748}" type="pres">
      <dgm:prSet presAssocID="{547EFD57-06C3-4ECD-9512-2EC559B1CBB7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0EA96C9-8697-4097-8096-D30F53C2120C}" type="pres">
      <dgm:prSet presAssocID="{E5DC3574-6AC2-467E-BC13-80F889EE4D2A}" presName="sibTrans" presStyleLbl="sibTrans2D1" presStyleIdx="1" presStyleCnt="2"/>
      <dgm:spPr/>
      <dgm:t>
        <a:bodyPr/>
        <a:lstStyle/>
        <a:p>
          <a:endParaRPr lang="en-GB"/>
        </a:p>
      </dgm:t>
    </dgm:pt>
    <dgm:pt modelId="{CCFE0E21-FB3C-4805-BE6A-68309B54B575}" type="pres">
      <dgm:prSet presAssocID="{E5DC3574-6AC2-467E-BC13-80F889EE4D2A}" presName="connectorText" presStyleLbl="sibTrans2D1" presStyleIdx="1" presStyleCnt="2"/>
      <dgm:spPr/>
      <dgm:t>
        <a:bodyPr/>
        <a:lstStyle/>
        <a:p>
          <a:endParaRPr lang="en-GB"/>
        </a:p>
      </dgm:t>
    </dgm:pt>
  </dgm:ptLst>
  <dgm:cxnLst>
    <dgm:cxn modelId="{3A7F44DD-4980-4835-91F1-8C7327D7D571}" type="presOf" srcId="{A20E3A58-1554-48BE-B0F9-FD758588332C}" destId="{30E77817-194E-4764-84F8-D6AFD340CFCF}" srcOrd="0" destOrd="0" presId="urn:microsoft.com/office/officeart/2005/8/layout/cycle2"/>
    <dgm:cxn modelId="{7C6D691F-115F-47E1-8065-052C0CE41F1F}" type="presOf" srcId="{E5DC3574-6AC2-467E-BC13-80F889EE4D2A}" destId="{00EA96C9-8697-4097-8096-D30F53C2120C}" srcOrd="0" destOrd="0" presId="urn:microsoft.com/office/officeart/2005/8/layout/cycle2"/>
    <dgm:cxn modelId="{B95DF77F-9775-43B4-AFD7-50E50D0E52B4}" type="presOf" srcId="{E5DC3574-6AC2-467E-BC13-80F889EE4D2A}" destId="{CCFE0E21-FB3C-4805-BE6A-68309B54B575}" srcOrd="1" destOrd="0" presId="urn:microsoft.com/office/officeart/2005/8/layout/cycle2"/>
    <dgm:cxn modelId="{F1BF58D3-0C60-40B8-93BA-FE140B1EC4FC}" srcId="{A20E3A58-1554-48BE-B0F9-FD758588332C}" destId="{547EFD57-06C3-4ECD-9512-2EC559B1CBB7}" srcOrd="1" destOrd="0" parTransId="{BDDA721D-2F7E-492A-9B4F-2EA4786232AD}" sibTransId="{E5DC3574-6AC2-467E-BC13-80F889EE4D2A}"/>
    <dgm:cxn modelId="{61E978C9-6E5F-4972-9A00-65FDB74000FE}" type="presOf" srcId="{547EFD57-06C3-4ECD-9512-2EC559B1CBB7}" destId="{5BC7E97E-98B5-4B3B-9046-0DD1F5997748}" srcOrd="0" destOrd="0" presId="urn:microsoft.com/office/officeart/2005/8/layout/cycle2"/>
    <dgm:cxn modelId="{31000876-CBFD-4ABF-AC7C-DFA2EC9AB6EB}" type="presOf" srcId="{151E5E9B-9653-4DCA-B7EE-26EF36429DDE}" destId="{E1096BF3-AA45-49DE-8305-0EE02E36E6B2}" srcOrd="0" destOrd="0" presId="urn:microsoft.com/office/officeart/2005/8/layout/cycle2"/>
    <dgm:cxn modelId="{75B01ABE-7B46-476C-92D8-84576C633AD4}" type="presOf" srcId="{151E5E9B-9653-4DCA-B7EE-26EF36429DDE}" destId="{83EE23DA-2FBF-4757-A6EB-98C17F8CF1DC}" srcOrd="1" destOrd="0" presId="urn:microsoft.com/office/officeart/2005/8/layout/cycle2"/>
    <dgm:cxn modelId="{97CEE339-F91C-421E-ADF8-172B4F420495}" srcId="{A20E3A58-1554-48BE-B0F9-FD758588332C}" destId="{3D420120-6FC3-4D24-BE32-73947221A191}" srcOrd="0" destOrd="0" parTransId="{3CF89518-25BD-48D0-9E41-7904CAF19B86}" sibTransId="{151E5E9B-9653-4DCA-B7EE-26EF36429DDE}"/>
    <dgm:cxn modelId="{B91298CD-51A7-42F7-8720-D5223B622351}" type="presOf" srcId="{3D420120-6FC3-4D24-BE32-73947221A191}" destId="{8F4AC524-3CCE-43D9-9ECF-C6EDFA127846}" srcOrd="0" destOrd="0" presId="urn:microsoft.com/office/officeart/2005/8/layout/cycle2"/>
    <dgm:cxn modelId="{15CCCBAD-5F3B-4BA9-9FBF-7A1B4DE4957B}" type="presParOf" srcId="{30E77817-194E-4764-84F8-D6AFD340CFCF}" destId="{8F4AC524-3CCE-43D9-9ECF-C6EDFA127846}" srcOrd="0" destOrd="0" presId="urn:microsoft.com/office/officeart/2005/8/layout/cycle2"/>
    <dgm:cxn modelId="{018E130F-3C16-49C1-BCB0-32770AC8D74B}" type="presParOf" srcId="{30E77817-194E-4764-84F8-D6AFD340CFCF}" destId="{E1096BF3-AA45-49DE-8305-0EE02E36E6B2}" srcOrd="1" destOrd="0" presId="urn:microsoft.com/office/officeart/2005/8/layout/cycle2"/>
    <dgm:cxn modelId="{15044FFC-25AA-4061-843A-255E1910B0A1}" type="presParOf" srcId="{E1096BF3-AA45-49DE-8305-0EE02E36E6B2}" destId="{83EE23DA-2FBF-4757-A6EB-98C17F8CF1DC}" srcOrd="0" destOrd="0" presId="urn:microsoft.com/office/officeart/2005/8/layout/cycle2"/>
    <dgm:cxn modelId="{589C2384-6AF5-4C6B-9BAF-DED929E2F8CC}" type="presParOf" srcId="{30E77817-194E-4764-84F8-D6AFD340CFCF}" destId="{5BC7E97E-98B5-4B3B-9046-0DD1F5997748}" srcOrd="2" destOrd="0" presId="urn:microsoft.com/office/officeart/2005/8/layout/cycle2"/>
    <dgm:cxn modelId="{B1E051A8-06A6-44EB-ACB2-8258EFC59598}" type="presParOf" srcId="{30E77817-194E-4764-84F8-D6AFD340CFCF}" destId="{00EA96C9-8697-4097-8096-D30F53C2120C}" srcOrd="3" destOrd="0" presId="urn:microsoft.com/office/officeart/2005/8/layout/cycle2"/>
    <dgm:cxn modelId="{A261B6E6-3867-48EE-BFAE-B8D814A978EF}" type="presParOf" srcId="{00EA96C9-8697-4097-8096-D30F53C2120C}" destId="{CCFE0E21-FB3C-4805-BE6A-68309B54B57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4AC524-3CCE-43D9-9ECF-C6EDFA127846}">
      <dsp:nvSpPr>
        <dsp:cNvPr id="0" name=""/>
        <dsp:cNvSpPr/>
      </dsp:nvSpPr>
      <dsp:spPr>
        <a:xfrm>
          <a:off x="395" y="1770"/>
          <a:ext cx="3412759" cy="34127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300" kern="1200" dirty="0"/>
            <a:t>More members = more income</a:t>
          </a:r>
        </a:p>
      </dsp:txBody>
      <dsp:txXfrm>
        <a:off x="500182" y="501557"/>
        <a:ext cx="2413185" cy="2413185"/>
      </dsp:txXfrm>
    </dsp:sp>
    <dsp:sp modelId="{E1096BF3-AA45-49DE-8305-0EE02E36E6B2}">
      <dsp:nvSpPr>
        <dsp:cNvPr id="0" name=""/>
        <dsp:cNvSpPr/>
      </dsp:nvSpPr>
      <dsp:spPr>
        <a:xfrm>
          <a:off x="3193629" y="-489996"/>
          <a:ext cx="2307065" cy="11518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700" kern="1200"/>
        </a:p>
      </dsp:txBody>
      <dsp:txXfrm>
        <a:off x="3193629" y="-259635"/>
        <a:ext cx="1961523" cy="691084"/>
      </dsp:txXfrm>
    </dsp:sp>
    <dsp:sp modelId="{5BC7E97E-98B5-4B3B-9046-0DD1F5997748}">
      <dsp:nvSpPr>
        <dsp:cNvPr id="0" name=""/>
        <dsp:cNvSpPr/>
      </dsp:nvSpPr>
      <dsp:spPr>
        <a:xfrm>
          <a:off x="5411757" y="1770"/>
          <a:ext cx="3412759" cy="34127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300" kern="1200" dirty="0"/>
            <a:t>Need more income to get more members</a:t>
          </a:r>
        </a:p>
      </dsp:txBody>
      <dsp:txXfrm>
        <a:off x="5911544" y="501557"/>
        <a:ext cx="2413185" cy="2413185"/>
      </dsp:txXfrm>
    </dsp:sp>
    <dsp:sp modelId="{00EA96C9-8697-4097-8096-D30F53C2120C}">
      <dsp:nvSpPr>
        <dsp:cNvPr id="0" name=""/>
        <dsp:cNvSpPr/>
      </dsp:nvSpPr>
      <dsp:spPr>
        <a:xfrm rot="10800000">
          <a:off x="3324218" y="2754490"/>
          <a:ext cx="2307065" cy="11518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700" kern="1200"/>
        </a:p>
      </dsp:txBody>
      <dsp:txXfrm rot="10800000">
        <a:off x="3669760" y="2984851"/>
        <a:ext cx="1961523" cy="6910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0.68382</cdr:x>
      <cdr:y>0.44619</cdr:y>
    </cdr:from>
    <cdr:to>
      <cdr:x>0.91983</cdr:x>
      <cdr:y>0.55381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487797" y="1355224"/>
          <a:ext cx="1548881" cy="3268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GB" sz="1100" b="1" dirty="0" smtClean="0">
              <a:solidFill>
                <a:schemeClr val="tx1"/>
              </a:solidFill>
            </a:rPr>
            <a:t>Projection to 2030</a:t>
          </a:r>
          <a:endParaRPr lang="en-GB" sz="1100" b="1" dirty="0">
            <a:solidFill>
              <a:schemeClr val="tx1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731448-CC5A-46A3-BDAC-158C68EA3C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705904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E31FFD-C74E-461C-B850-DE82E93F38FE}" type="datetimeFigureOut">
              <a:rPr lang="en-GB" smtClean="0"/>
              <a:pPr/>
              <a:t>22/11/2019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50900"/>
            <a:ext cx="4075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0B5612-F071-404F-B4A3-AE752780B1D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31433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8D3E70C2-3230-4FA2-BCDA-0477E8FBBF86}" type="datetime1">
              <a:rPr lang="en-US" smtClean="0"/>
              <a:pPr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/>
              <a:t>NSRA Transformation Workshop Review 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CAB24-8EC4-49AE-A9A1-E3172EBAEA42}" type="datetime1">
              <a:rPr lang="en-US" smtClean="0"/>
              <a:pPr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NSRA Transformation Workshop Review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CA47-3D40-4C87-AA0E-EF3B0B33E69C}" type="datetime1">
              <a:rPr lang="en-US" smtClean="0"/>
              <a:pPr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NSRA Transformation Workshop Review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5DDE7-F889-4B03-9C52-98270BE91A68}" type="datetime1">
              <a:rPr lang="en-US" smtClean="0"/>
              <a:pPr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NSRA Transformation Workshop Review 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F142A-E2FE-44E7-B6DD-7F7CE81979E3}" type="datetime1">
              <a:rPr lang="en-US" smtClean="0"/>
              <a:pPr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NSRA Transformation Workshop Review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C2015-D455-4AAD-B0C8-79A9A582F3C3}" type="datetime1">
              <a:rPr lang="en-US" smtClean="0"/>
              <a:pPr/>
              <a:t>11/22/2019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NSRA Transformation Workshop Review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B4C39-850B-470D-ADCC-E7156E442D49}" type="datetime1">
              <a:rPr lang="en-US" smtClean="0"/>
              <a:pPr/>
              <a:t>11/22/2019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/>
              <a:t>NSRA Transformation Workshop Review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9802F40E-9E76-4578-BD2E-544550536D8D}" type="datetime1">
              <a:rPr lang="en-US" smtClean="0"/>
              <a:pPr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NSRA Transformation Workshop Review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5BDF16E5-8630-4342-AE8C-9F14969301EF}" type="datetime1">
              <a:rPr lang="en-US" smtClean="0"/>
              <a:pPr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NSRA Transformation Workshop Review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E140-E922-49FA-82A6-CDDE4AFCA343}" type="datetime1">
              <a:rPr lang="en-US" smtClean="0"/>
              <a:pPr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NSRA Transformation Workshop Review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D75E0-BE90-4AB3-98D0-4673ACC2D24F}" type="datetime1">
              <a:rPr lang="en-US" smtClean="0"/>
              <a:pPr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NSRA Transformation Workshop Review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5555-03CA-453E-8525-BE7036BAA95E}" type="datetime1">
              <a:rPr lang="en-US" smtClean="0"/>
              <a:pPr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NSRA Transformation Workshop Review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873AF-1F46-45F7-B45F-02FF7807FB13}" type="datetime1">
              <a:rPr lang="en-US" smtClean="0"/>
              <a:pPr/>
              <a:t>11/22/2019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NSRA Transformation Workshop Review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04CA0-F52E-4BA4-9DC2-0A6CF81A2F09}" type="datetime1">
              <a:rPr lang="en-US" smtClean="0"/>
              <a:pPr/>
              <a:t>11/22/2019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NSRA Transformation Workshop Review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58288-D44D-415C-ACB6-5AEE480E0014}" type="datetime1">
              <a:rPr lang="en-US" smtClean="0"/>
              <a:pPr/>
              <a:t>11/22/2019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NSRA Transformation Workshop Review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26A46-40E1-4B50-9CBC-ADCEBC88E145}" type="datetime1">
              <a:rPr lang="en-US" smtClean="0"/>
              <a:pPr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NSRA Transformation Workshop Review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A9CB8-F1E8-4BAA-B611-8D94413B9B5F}" type="datetime1">
              <a:rPr lang="en-US" smtClean="0"/>
              <a:pPr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NSRA Transformation Workshop Review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BF90E9BE-EA07-4281-8932-AA5C9F0E87B0}" type="datetime1">
              <a:rPr lang="en-US" smtClean="0"/>
              <a:pPr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/>
              <a:t>NSRA Transformation Workshop Review 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F707B2-51AB-4FF0-B075-AA84E8AFA7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NSRA Membership Transformation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C73A7A0-2252-4BDD-BD5F-331345567A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Presentation to shooting council</a:t>
            </a:r>
            <a:endParaRPr lang="en-GB" dirty="0"/>
          </a:p>
          <a:p>
            <a:r>
              <a:rPr lang="en-GB" dirty="0" smtClean="0"/>
              <a:t>November 2019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0592569" y="547432"/>
            <a:ext cx="3834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1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41973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FD3429-FFA5-4C50-9312-EDA0EDB2D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Membership process MUST change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C06B463-A786-4762-8B76-40EAE4861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NSRA Membership Transformation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9A1D66B-BEFE-46CF-9866-EC92FA9B6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154954" y="2328085"/>
            <a:ext cx="8825659" cy="3416300"/>
          </a:xfrm>
        </p:spPr>
        <p:txBody>
          <a:bodyPr/>
          <a:lstStyle/>
          <a:p>
            <a:r>
              <a:rPr lang="en-GB" dirty="0" smtClean="0"/>
              <a:t>Initial evaluation of membership platforms as used by other NGBs </a:t>
            </a:r>
            <a:r>
              <a:rPr lang="en-GB" dirty="0" err="1" smtClean="0"/>
              <a:t>etc</a:t>
            </a:r>
            <a:endParaRPr lang="en-GB" dirty="0" smtClean="0"/>
          </a:p>
          <a:p>
            <a:r>
              <a:rPr lang="en-GB" dirty="0" smtClean="0"/>
              <a:t>Currently insist that NSRA is unique however systems are not bespoke </a:t>
            </a:r>
          </a:p>
          <a:p>
            <a:r>
              <a:rPr lang="en-GB" dirty="0" smtClean="0"/>
              <a:t>Now need to identify internal changes in order to make best use of technology </a:t>
            </a:r>
          </a:p>
          <a:p>
            <a:r>
              <a:rPr lang="en-GB" dirty="0" smtClean="0"/>
              <a:t>Need to approach change differently, need to change process to take advantage of new technology</a:t>
            </a:r>
          </a:p>
          <a:p>
            <a:r>
              <a:rPr lang="en-GB" dirty="0" smtClean="0"/>
              <a:t>Fears of losing members in droves has not materialised providers will support the organisation &amp; the platform would be available for clubs</a:t>
            </a:r>
          </a:p>
          <a:p>
            <a:r>
              <a:rPr lang="en-GB" dirty="0" smtClean="0"/>
              <a:t>Doing nothing is no longer an option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510844142"/>
      </p:ext>
    </p:extLst>
  </p:cSld>
  <p:clrMapOvr>
    <a:masterClrMapping/>
  </p:clrMapOvr>
  <p:transition spd="slow"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CC9B4A-A655-45C9-B204-D00D9DEAE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Membership Transformation Proposal</a:t>
            </a:r>
            <a:endParaRPr lang="en-GB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FDC0FA3-30F1-4F83-838A-C3C29B764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143" y="2310952"/>
            <a:ext cx="10484596" cy="3957316"/>
          </a:xfrm>
        </p:spPr>
        <p:txBody>
          <a:bodyPr>
            <a:noAutofit/>
          </a:bodyPr>
          <a:lstStyle/>
          <a:p>
            <a:r>
              <a:rPr lang="en-GB" sz="1600" dirty="0" smtClean="0"/>
              <a:t>Mandatory </a:t>
            </a:r>
            <a:r>
              <a:rPr lang="en-GB" sz="1600" dirty="0"/>
              <a:t>membership for all Probationary and </a:t>
            </a:r>
            <a:r>
              <a:rPr lang="en-GB" sz="1600" dirty="0" smtClean="0"/>
              <a:t>Full </a:t>
            </a:r>
            <a:r>
              <a:rPr lang="en-GB" sz="1600" dirty="0"/>
              <a:t>members of </a:t>
            </a:r>
            <a:r>
              <a:rPr lang="en-GB" sz="1600" dirty="0" smtClean="0"/>
              <a:t>NSRA </a:t>
            </a:r>
            <a:r>
              <a:rPr lang="en-GB" sz="1600" dirty="0"/>
              <a:t>affiliated </a:t>
            </a:r>
            <a:r>
              <a:rPr lang="en-GB" sz="1600" dirty="0" smtClean="0"/>
              <a:t>clubs</a:t>
            </a:r>
          </a:p>
          <a:p>
            <a:pPr lvl="1"/>
            <a:r>
              <a:rPr lang="en-GB" sz="1400" dirty="0" smtClean="0"/>
              <a:t>Simple sign up process required – minimal burden for club secretaries – website</a:t>
            </a:r>
          </a:p>
          <a:p>
            <a:pPr lvl="1"/>
            <a:r>
              <a:rPr lang="en-GB" sz="1400" dirty="0" smtClean="0"/>
              <a:t>Welcome membership pack – first impressions count – very important</a:t>
            </a:r>
          </a:p>
          <a:p>
            <a:pPr marL="0" indent="0">
              <a:buNone/>
            </a:pPr>
            <a:endParaRPr lang="en-GB" sz="1600" dirty="0"/>
          </a:p>
          <a:p>
            <a:r>
              <a:rPr lang="en-GB" sz="1600" dirty="0"/>
              <a:t>Basic Membership (Bronze</a:t>
            </a:r>
            <a:r>
              <a:rPr lang="en-GB" sz="1600" dirty="0" smtClean="0"/>
              <a:t>)</a:t>
            </a:r>
          </a:p>
          <a:p>
            <a:pPr marL="0" indent="0">
              <a:buNone/>
            </a:pPr>
            <a:endParaRPr lang="en-GB" sz="1600" dirty="0"/>
          </a:p>
          <a:p>
            <a:r>
              <a:rPr lang="en-GB" sz="1600" dirty="0"/>
              <a:t>Two levels of </a:t>
            </a:r>
            <a:r>
              <a:rPr lang="en-GB" sz="1600" dirty="0" smtClean="0"/>
              <a:t>individual membership upgrade (Silver </a:t>
            </a:r>
            <a:r>
              <a:rPr lang="en-GB" sz="1600" dirty="0"/>
              <a:t>&amp; </a:t>
            </a:r>
            <a:r>
              <a:rPr lang="en-GB" sz="1600" dirty="0" smtClean="0"/>
              <a:t>Gold)</a:t>
            </a:r>
          </a:p>
          <a:p>
            <a:endParaRPr lang="en-GB" sz="1600" dirty="0" smtClean="0"/>
          </a:p>
          <a:p>
            <a:r>
              <a:rPr lang="en-GB" sz="1600" dirty="0" smtClean="0"/>
              <a:t>Club affiliation £1 – </a:t>
            </a:r>
            <a:r>
              <a:rPr lang="en-GB" sz="1600" dirty="0" smtClean="0"/>
              <a:t>to be confirmed</a:t>
            </a:r>
          </a:p>
          <a:p>
            <a:endParaRPr lang="en-GB" sz="1600" dirty="0" smtClean="0"/>
          </a:p>
          <a:p>
            <a:r>
              <a:rPr lang="en-GB" sz="1600" dirty="0" smtClean="0"/>
              <a:t>Affiliation charges for Regions/Counties &amp; other organisations – to be determined</a:t>
            </a:r>
            <a:endParaRPr lang="en-GB" sz="1600" dirty="0"/>
          </a:p>
          <a:p>
            <a:pPr marL="0" indent="0">
              <a:buNone/>
            </a:pPr>
            <a:endParaRPr lang="en-GB" sz="1600" dirty="0"/>
          </a:p>
          <a:p>
            <a:endParaRPr lang="en-GB" sz="1600" dirty="0" smtClean="0"/>
          </a:p>
          <a:p>
            <a:pPr marL="0" indent="0">
              <a:buNone/>
            </a:pPr>
            <a:endParaRPr lang="en-GB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461D3AF-8D3E-4225-A7F0-839ADF897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NSRA </a:t>
            </a:r>
            <a:r>
              <a:rPr lang="en-US" dirty="0" smtClean="0"/>
              <a:t>Membership Transformation 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9D6CBE3-B132-4142-BAE8-ACD023661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429310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CC9B4A-A655-45C9-B204-D00D9DEAE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2489" y="792435"/>
            <a:ext cx="8761413" cy="706964"/>
          </a:xfrm>
        </p:spPr>
        <p:txBody>
          <a:bodyPr/>
          <a:lstStyle/>
          <a:p>
            <a:r>
              <a:rPr lang="en-GB" sz="2400" dirty="0" smtClean="0"/>
              <a:t>Comparison with other shooting organisations &amp; sports</a:t>
            </a:r>
            <a:endParaRPr lang="en-GB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FDC0FA3-30F1-4F83-838A-C3C29B764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110" y="2242616"/>
            <a:ext cx="10484596" cy="4024623"/>
          </a:xfrm>
        </p:spPr>
        <p:txBody>
          <a:bodyPr>
            <a:noAutofit/>
          </a:bodyPr>
          <a:lstStyle/>
          <a:p>
            <a:r>
              <a:rPr lang="en-GB" sz="1200" dirty="0"/>
              <a:t>Leisure </a:t>
            </a:r>
            <a:r>
              <a:rPr lang="en-GB" sz="1200" dirty="0" smtClean="0"/>
              <a:t>Centre	</a:t>
            </a:r>
            <a:r>
              <a:rPr lang="en-GB" sz="1200" dirty="0"/>
              <a:t>	</a:t>
            </a:r>
            <a:r>
              <a:rPr lang="en-GB" sz="1200" dirty="0" smtClean="0"/>
              <a:t>			£</a:t>
            </a:r>
            <a:r>
              <a:rPr lang="en-GB" sz="1200" dirty="0"/>
              <a:t>456 </a:t>
            </a:r>
            <a:r>
              <a:rPr lang="en-GB" sz="1050" dirty="0"/>
              <a:t>(£20 - £38/month Y-Club – Manchester</a:t>
            </a:r>
            <a:r>
              <a:rPr lang="en-GB" sz="1050" dirty="0" smtClean="0"/>
              <a:t>)</a:t>
            </a:r>
          </a:p>
          <a:p>
            <a:r>
              <a:rPr lang="en-GB" sz="1200" dirty="0" smtClean="0"/>
              <a:t>London &amp; Middlesex Rifle Association		£200</a:t>
            </a:r>
            <a:endParaRPr lang="en-GB" sz="1200" dirty="0"/>
          </a:p>
          <a:p>
            <a:r>
              <a:rPr lang="en-GB" sz="1200" b="1" dirty="0" smtClean="0">
                <a:solidFill>
                  <a:schemeClr val="accent6"/>
                </a:solidFill>
              </a:rPr>
              <a:t>NSRA							£50 - £85</a:t>
            </a:r>
          </a:p>
          <a:p>
            <a:r>
              <a:rPr lang="en-GB" sz="1200" dirty="0"/>
              <a:t>NRA							</a:t>
            </a:r>
            <a:r>
              <a:rPr lang="en-GB" sz="1200" dirty="0" smtClean="0"/>
              <a:t>£78 - £83.75</a:t>
            </a:r>
          </a:p>
          <a:p>
            <a:r>
              <a:rPr lang="en-GB" sz="1200" dirty="0" smtClean="0"/>
              <a:t>BASC							£80 </a:t>
            </a:r>
          </a:p>
          <a:p>
            <a:r>
              <a:rPr lang="en-GB" sz="1200" dirty="0"/>
              <a:t>CPSA							£71</a:t>
            </a:r>
          </a:p>
          <a:p>
            <a:r>
              <a:rPr lang="en-GB" sz="1200" dirty="0" smtClean="0"/>
              <a:t>Scottish </a:t>
            </a:r>
            <a:r>
              <a:rPr lang="en-GB" sz="1200" dirty="0"/>
              <a:t>Target Shooting 				</a:t>
            </a:r>
            <a:r>
              <a:rPr lang="en-GB" sz="1200" dirty="0" smtClean="0"/>
              <a:t>£10 - £70 </a:t>
            </a:r>
          </a:p>
          <a:p>
            <a:r>
              <a:rPr lang="en-GB" sz="1200" dirty="0" smtClean="0"/>
              <a:t>Muzzle </a:t>
            </a:r>
            <a:r>
              <a:rPr lang="en-GB" sz="1200" dirty="0"/>
              <a:t>Loaders GB					£60 </a:t>
            </a:r>
            <a:r>
              <a:rPr lang="en-GB" sz="1050" dirty="0" smtClean="0"/>
              <a:t>(+ £20 joining fee)</a:t>
            </a:r>
            <a:r>
              <a:rPr lang="en-GB" sz="1200" dirty="0" smtClean="0"/>
              <a:t>	</a:t>
            </a:r>
          </a:p>
          <a:p>
            <a:r>
              <a:rPr lang="en-GB" sz="1200" dirty="0" smtClean="0"/>
              <a:t>Archery </a:t>
            </a:r>
            <a:r>
              <a:rPr lang="en-GB" sz="1200" dirty="0"/>
              <a:t>GB 	</a:t>
            </a:r>
            <a:r>
              <a:rPr lang="en-GB" sz="1200" dirty="0" smtClean="0"/>
              <a:t>	</a:t>
            </a:r>
            <a:r>
              <a:rPr lang="en-GB" sz="1200" dirty="0"/>
              <a:t>		 </a:t>
            </a:r>
            <a:r>
              <a:rPr lang="en-GB" sz="1200" dirty="0" smtClean="0"/>
              <a:t>		£12 </a:t>
            </a:r>
            <a:r>
              <a:rPr lang="en-GB" sz="1200" dirty="0"/>
              <a:t>- £54					</a:t>
            </a:r>
            <a:r>
              <a:rPr lang="en-GB" sz="1200" dirty="0" smtClean="0"/>
              <a:t>	</a:t>
            </a:r>
          </a:p>
          <a:p>
            <a:r>
              <a:rPr lang="en-GB" sz="1200" dirty="0" smtClean="0"/>
              <a:t>Swim </a:t>
            </a:r>
            <a:r>
              <a:rPr lang="en-GB" sz="1200" dirty="0"/>
              <a:t>England		</a:t>
            </a:r>
            <a:r>
              <a:rPr lang="en-GB" sz="1200" dirty="0" smtClean="0"/>
              <a:t>			£</a:t>
            </a:r>
            <a:r>
              <a:rPr lang="en-GB" sz="1200" dirty="0"/>
              <a:t>26.75 </a:t>
            </a:r>
            <a:r>
              <a:rPr lang="en-GB" sz="1050" dirty="0"/>
              <a:t>(low level competition) </a:t>
            </a:r>
            <a:r>
              <a:rPr lang="en-GB" sz="1200" dirty="0"/>
              <a:t>			</a:t>
            </a:r>
            <a:r>
              <a:rPr lang="en-GB" sz="1200" dirty="0" smtClean="0"/>
              <a:t>		</a:t>
            </a:r>
          </a:p>
          <a:p>
            <a:r>
              <a:rPr lang="en-GB" sz="1200" dirty="0" smtClean="0"/>
              <a:t>England </a:t>
            </a:r>
            <a:r>
              <a:rPr lang="en-GB" sz="1200" dirty="0"/>
              <a:t>Netball		</a:t>
            </a:r>
            <a:r>
              <a:rPr lang="en-GB" sz="1200" dirty="0" smtClean="0"/>
              <a:t>			£</a:t>
            </a:r>
            <a:r>
              <a:rPr lang="en-GB" sz="1200" dirty="0"/>
              <a:t>36.20 									</a:t>
            </a:r>
            <a:endParaRPr lang="en-GB" sz="1200" dirty="0" smtClean="0"/>
          </a:p>
          <a:p>
            <a:r>
              <a:rPr lang="en-GB" sz="1200" dirty="0" smtClean="0"/>
              <a:t>Royal Yachting Association</a:t>
            </a:r>
            <a:r>
              <a:rPr lang="en-GB" sz="1200" dirty="0"/>
              <a:t>		</a:t>
            </a:r>
            <a:r>
              <a:rPr lang="en-GB" sz="1200" dirty="0" smtClean="0"/>
              <a:t>	£</a:t>
            </a:r>
            <a:r>
              <a:rPr lang="en-GB" sz="1200" dirty="0"/>
              <a:t>47 										</a:t>
            </a:r>
          </a:p>
          <a:p>
            <a:r>
              <a:rPr lang="en-GB" sz="1200" dirty="0" smtClean="0"/>
              <a:t>England Golf	</a:t>
            </a:r>
            <a:r>
              <a:rPr lang="en-GB" sz="1200" dirty="0"/>
              <a:t>			</a:t>
            </a:r>
            <a:r>
              <a:rPr lang="en-GB" sz="1200" dirty="0" smtClean="0"/>
              <a:t>		£</a:t>
            </a:r>
            <a:r>
              <a:rPr lang="en-GB" sz="1200" dirty="0"/>
              <a:t>9 </a:t>
            </a:r>
            <a:r>
              <a:rPr lang="en-GB" sz="1200" dirty="0" smtClean="0"/>
              <a:t>(plus </a:t>
            </a:r>
            <a:r>
              <a:rPr lang="en-GB" sz="1200" dirty="0" smtClean="0"/>
              <a:t>average </a:t>
            </a:r>
            <a:r>
              <a:rPr lang="en-GB" sz="1200" dirty="0"/>
              <a:t>golf club membership £</a:t>
            </a:r>
            <a:r>
              <a:rPr lang="en-GB" sz="1200" dirty="0" smtClean="0"/>
              <a:t>901*</a:t>
            </a:r>
            <a:r>
              <a:rPr lang="en-GB" sz="1200" dirty="0"/>
              <a:t>)</a:t>
            </a:r>
            <a:r>
              <a:rPr lang="en-GB" sz="1200" dirty="0"/>
              <a:t>					</a:t>
            </a:r>
            <a:r>
              <a:rPr lang="en-GB" sz="1200" dirty="0" smtClean="0"/>
              <a:t>	</a:t>
            </a:r>
            <a:endParaRPr lang="en-GB" sz="1200" dirty="0"/>
          </a:p>
          <a:p>
            <a:endParaRPr lang="en-GB" sz="1200" dirty="0" smtClean="0"/>
          </a:p>
          <a:p>
            <a:pPr marL="0" indent="0">
              <a:buNone/>
            </a:pPr>
            <a:endParaRPr lang="en-GB" sz="12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461D3AF-8D3E-4225-A7F0-839ADF897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NSRA </a:t>
            </a:r>
            <a:r>
              <a:rPr lang="en-US" dirty="0" smtClean="0"/>
              <a:t>Membership Transformation 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9D6CBE3-B132-4142-BAE8-ACD023661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569684" y="6267239"/>
            <a:ext cx="23775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 smtClean="0"/>
              <a:t>*England Golf Questionnaire 2018</a:t>
            </a:r>
            <a:endParaRPr lang="en-GB" sz="105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61783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CC9B4A-A655-45C9-B204-D00D9DEAE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731" y="674420"/>
            <a:ext cx="10040268" cy="706964"/>
          </a:xfrm>
        </p:spPr>
        <p:txBody>
          <a:bodyPr/>
          <a:lstStyle/>
          <a:p>
            <a:r>
              <a:rPr lang="en-GB" sz="2800" dirty="0" smtClean="0"/>
              <a:t>What could be cheaper than a loaf of bread per week?</a:t>
            </a:r>
            <a:endParaRPr lang="en-GB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FDC0FA3-30F1-4F83-838A-C3C29B764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5468268" cy="3340100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461D3AF-8D3E-4225-A7F0-839ADF897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NSRA </a:t>
            </a:r>
            <a:r>
              <a:rPr lang="en-US" dirty="0" smtClean="0"/>
              <a:t>Membership Transformation 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9D6CBE3-B132-4142-BAE8-ACD023661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1026" name="Picture 2" descr="Image result for loaf of bre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3042" y="2748474"/>
            <a:ext cx="4784210" cy="3274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081310" y="3534033"/>
            <a:ext cx="18293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7200" b="1" dirty="0" smtClean="0">
                <a:solidFill>
                  <a:schemeClr val="accent6"/>
                </a:solidFill>
              </a:rPr>
              <a:t>79p</a:t>
            </a:r>
            <a:endParaRPr lang="en-GB" sz="7200" b="1" dirty="0">
              <a:solidFill>
                <a:schemeClr val="accent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30674" y="5899671"/>
            <a:ext cx="3732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chemeClr val="bg1">
                    <a:lumMod val="50000"/>
                  </a:schemeClr>
                </a:solidFill>
              </a:rPr>
              <a:t>Tesco crusty white split tin loaf – Oct 2019</a:t>
            </a:r>
            <a:endParaRPr lang="en-GB" sz="1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55918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CC9B4A-A655-45C9-B204-D00D9DEAE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0770" y="850101"/>
            <a:ext cx="8761413" cy="706964"/>
          </a:xfrm>
        </p:spPr>
        <p:txBody>
          <a:bodyPr/>
          <a:lstStyle/>
          <a:p>
            <a:r>
              <a:rPr lang="en-GB" sz="3200" dirty="0" smtClean="0"/>
              <a:t>“Bronze” membership </a:t>
            </a:r>
            <a:br>
              <a:rPr lang="en-GB" sz="3200" dirty="0" smtClean="0"/>
            </a:br>
            <a:r>
              <a:rPr lang="en-GB" sz="3200" dirty="0" smtClean="0"/>
              <a:t>– cheaper than a loaf of bread a week!</a:t>
            </a:r>
            <a:endParaRPr lang="en-GB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FDC0FA3-30F1-4F83-838A-C3C29B764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0770" y="2389316"/>
            <a:ext cx="9315338" cy="3416300"/>
          </a:xfrm>
        </p:spPr>
        <p:txBody>
          <a:bodyPr>
            <a:normAutofit/>
          </a:bodyPr>
          <a:lstStyle/>
          <a:p>
            <a:r>
              <a:rPr lang="en-GB" dirty="0" smtClean="0"/>
              <a:t>Bronze (basic level) ~£35 (67p/week) would be mandatory for all probationary and full members of NSRA affiliated clubs</a:t>
            </a:r>
          </a:p>
          <a:p>
            <a:r>
              <a:rPr lang="en-GB" dirty="0" smtClean="0"/>
              <a:t>Junior members &lt;21 – free with an initial £20 registration </a:t>
            </a:r>
            <a:r>
              <a:rPr lang="en-GB" dirty="0" smtClean="0"/>
              <a:t>fee</a:t>
            </a:r>
            <a:endParaRPr lang="en-GB" dirty="0" smtClean="0">
              <a:solidFill>
                <a:srgbClr val="FF0000"/>
              </a:solidFill>
            </a:endParaRPr>
          </a:p>
          <a:p>
            <a:r>
              <a:rPr lang="en-GB" dirty="0" smtClean="0"/>
              <a:t>Assuming 52,000 members and 85% uptake Bronze membership would generate </a:t>
            </a:r>
            <a:r>
              <a:rPr lang="en-GB" dirty="0" smtClean="0"/>
              <a:t>£</a:t>
            </a:r>
            <a:r>
              <a:rPr lang="en-GB" dirty="0" smtClean="0"/>
              <a:t>884K</a:t>
            </a:r>
            <a:r>
              <a:rPr lang="en-GB" dirty="0" smtClean="0"/>
              <a:t> </a:t>
            </a:r>
            <a:r>
              <a:rPr lang="en-GB" dirty="0" smtClean="0"/>
              <a:t>to </a:t>
            </a:r>
            <a:r>
              <a:rPr lang="en-GB" dirty="0" smtClean="0"/>
              <a:t>£</a:t>
            </a:r>
            <a:r>
              <a:rPr lang="en-GB" dirty="0" smtClean="0"/>
              <a:t>1,547K</a:t>
            </a:r>
            <a:r>
              <a:rPr lang="en-GB" dirty="0" smtClean="0"/>
              <a:t> </a:t>
            </a:r>
            <a:r>
              <a:rPr lang="en-GB" dirty="0" smtClean="0"/>
              <a:t>per annum</a:t>
            </a:r>
          </a:p>
          <a:p>
            <a:r>
              <a:rPr lang="en-GB" dirty="0" smtClean="0"/>
              <a:t>Would include public </a:t>
            </a:r>
            <a:r>
              <a:rPr lang="en-GB" dirty="0" smtClean="0"/>
              <a:t>liability</a:t>
            </a:r>
            <a:endParaRPr lang="en-GB" sz="1600" b="1" dirty="0" smtClean="0">
              <a:solidFill>
                <a:srgbClr val="FF0000"/>
              </a:solidFill>
            </a:endParaRPr>
          </a:p>
          <a:p>
            <a:r>
              <a:rPr lang="en-GB" dirty="0" smtClean="0"/>
              <a:t>Could include minimal equipment insurance – in UK only (£500 -</a:t>
            </a:r>
            <a:r>
              <a:rPr lang="en-GB" dirty="0" smtClean="0"/>
              <a:t>1000</a:t>
            </a:r>
            <a:endParaRPr lang="en-GB" dirty="0" smtClean="0">
              <a:solidFill>
                <a:srgbClr val="FF0000"/>
              </a:solidFill>
            </a:endParaRPr>
          </a:p>
          <a:p>
            <a:r>
              <a:rPr lang="en-GB" dirty="0" smtClean="0"/>
              <a:t>Free upgrade to Silver membership after 10 consecutive year</a:t>
            </a:r>
            <a:r>
              <a:rPr lang="en-GB" dirty="0" smtClean="0">
                <a:solidFill>
                  <a:schemeClr val="tx1"/>
                </a:solidFill>
              </a:rPr>
              <a:t>s</a:t>
            </a:r>
          </a:p>
          <a:p>
            <a:r>
              <a:rPr lang="en-GB" dirty="0" smtClean="0"/>
              <a:t>See handout for more details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461D3AF-8D3E-4225-A7F0-839ADF897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NSRA </a:t>
            </a:r>
            <a:r>
              <a:rPr lang="en-US" dirty="0" smtClean="0"/>
              <a:t>Membership Transformation 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9D6CBE3-B132-4142-BAE8-ACD023661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030632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CC9B4A-A655-45C9-B204-D00D9DEAE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What would </a:t>
            </a:r>
            <a:r>
              <a:rPr lang="en-GB" sz="3200" dirty="0" smtClean="0"/>
              <a:t>“Silver” tier offer?</a:t>
            </a:r>
            <a:endParaRPr lang="en-GB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FDC0FA3-30F1-4F83-838A-C3C29B764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062" y="2554073"/>
            <a:ext cx="10447677" cy="3416300"/>
          </a:xfrm>
        </p:spPr>
        <p:txBody>
          <a:bodyPr>
            <a:normAutofit/>
          </a:bodyPr>
          <a:lstStyle/>
          <a:p>
            <a:r>
              <a:rPr lang="en-GB" dirty="0" smtClean="0"/>
              <a:t>Silver tier £35 to £45</a:t>
            </a:r>
          </a:p>
          <a:p>
            <a:r>
              <a:rPr lang="en-GB" dirty="0" smtClean="0"/>
              <a:t>Assuming 52,000 members and 10% uptake Silver membership could generate £182,000 to £234,000 per annum</a:t>
            </a:r>
          </a:p>
          <a:p>
            <a:r>
              <a:rPr lang="en-GB" dirty="0" smtClean="0"/>
              <a:t>Would include public liability</a:t>
            </a:r>
          </a:p>
          <a:p>
            <a:r>
              <a:rPr lang="en-GB" dirty="0" smtClean="0"/>
              <a:t>Equipment insurance for UK &amp; EU up to £10,000 all risks  </a:t>
            </a:r>
          </a:p>
          <a:p>
            <a:r>
              <a:rPr lang="en-GB" dirty="0" smtClean="0"/>
              <a:t>Legal support regarding FAC renewal</a:t>
            </a:r>
          </a:p>
          <a:p>
            <a:r>
              <a:rPr lang="en-GB" dirty="0" smtClean="0"/>
              <a:t>Other benefits to be defined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461D3AF-8D3E-4225-A7F0-839ADF897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NSRA </a:t>
            </a:r>
            <a:r>
              <a:rPr lang="en-US" dirty="0" smtClean="0"/>
              <a:t>Membership Transformation 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9D6CBE3-B132-4142-BAE8-ACD023661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72704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CC9B4A-A655-45C9-B204-D00D9DEAE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What would </a:t>
            </a:r>
            <a:r>
              <a:rPr lang="en-GB" sz="3200" dirty="0" smtClean="0"/>
              <a:t>“Gold” tier offer?</a:t>
            </a:r>
            <a:endParaRPr lang="en-GB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FDC0FA3-30F1-4F83-838A-C3C29B764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Gold tier £55 to £85</a:t>
            </a:r>
          </a:p>
          <a:p>
            <a:r>
              <a:rPr lang="en-GB" dirty="0" smtClean="0"/>
              <a:t>Assuming 52,000 members and 5% uptake Gold membership would generate £143,000 to £221,000 per annum</a:t>
            </a:r>
          </a:p>
          <a:p>
            <a:r>
              <a:rPr lang="en-GB" dirty="0" smtClean="0"/>
              <a:t>Would include public liability</a:t>
            </a:r>
          </a:p>
          <a:p>
            <a:r>
              <a:rPr lang="en-GB" dirty="0" smtClean="0"/>
              <a:t>Equipment insurance for Worldwide travel up to £20,000 all risks  </a:t>
            </a:r>
          </a:p>
          <a:p>
            <a:r>
              <a:rPr lang="en-GB" dirty="0" smtClean="0"/>
              <a:t>Legal support regarding FAC renewal</a:t>
            </a:r>
          </a:p>
          <a:p>
            <a:r>
              <a:rPr lang="en-GB" dirty="0" smtClean="0"/>
              <a:t>Other benefits to be defined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461D3AF-8D3E-4225-A7F0-839ADF897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NSRA </a:t>
            </a:r>
            <a:r>
              <a:rPr lang="en-US" dirty="0" smtClean="0"/>
              <a:t>Membership Transformation 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9D6CBE3-B132-4142-BAE8-ACD023661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807793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CC9B4A-A655-45C9-B204-D00D9DEAE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What </a:t>
            </a:r>
            <a:r>
              <a:rPr lang="en-GB" sz="3200" dirty="0" smtClean="0"/>
              <a:t>could potential NSRA income be? </a:t>
            </a:r>
            <a:endParaRPr lang="en-GB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FDC0FA3-30F1-4F83-838A-C3C29B764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Assuming 52,000 members of affiliated clubs</a:t>
            </a:r>
          </a:p>
          <a:p>
            <a:r>
              <a:rPr lang="en-GB" dirty="0" smtClean="0"/>
              <a:t>Bronze fee (£20 - £25), Silver (£35 - £45) and Gold (£55 to £85) with 85%, 10% and 5% uptake respectively</a:t>
            </a:r>
          </a:p>
          <a:p>
            <a:r>
              <a:rPr lang="en-GB" dirty="0" smtClean="0"/>
              <a:t>Total potential income from mandatory membership £1,209,000 - £1,560,000 (~2 to 2.5 times current income = £608,000 in 2018*)</a:t>
            </a:r>
          </a:p>
          <a:p>
            <a:r>
              <a:rPr lang="en-GB" dirty="0" smtClean="0"/>
              <a:t>If only 75% of the 52,000 members of affiliated clubs joined the NSRA in the above proportions income could be between £906,000 and £1,170,000</a:t>
            </a:r>
          </a:p>
          <a:p>
            <a:r>
              <a:rPr lang="en-GB" dirty="0" smtClean="0"/>
              <a:t>Regional, County &amp; Club affiliation fees could be significantly reduced</a:t>
            </a:r>
            <a:endParaRPr lang="en-GB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461D3AF-8D3E-4225-A7F0-839ADF897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NSRA </a:t>
            </a:r>
            <a:r>
              <a:rPr lang="en-US" dirty="0" smtClean="0"/>
              <a:t>Membership Transformation 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9D6CBE3-B132-4142-BAE8-ACD023661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28675" y="6019800"/>
            <a:ext cx="5705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*NSRA Annual Report 2018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xmlns="" val="13007547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CC9B4A-A655-45C9-B204-D00D9DEAE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595" y="973668"/>
            <a:ext cx="9465275" cy="706964"/>
          </a:xfrm>
        </p:spPr>
        <p:txBody>
          <a:bodyPr/>
          <a:lstStyle/>
          <a:p>
            <a:r>
              <a:rPr lang="en-GB" sz="3200" dirty="0"/>
              <a:t>What </a:t>
            </a:r>
            <a:r>
              <a:rPr lang="en-GB" sz="3200" dirty="0" smtClean="0"/>
              <a:t>improved services could NSRA provide? </a:t>
            </a:r>
            <a:endParaRPr lang="en-GB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FDC0FA3-30F1-4F83-838A-C3C29B764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595" y="2328084"/>
            <a:ext cx="10322010" cy="4063753"/>
          </a:xfrm>
        </p:spPr>
        <p:txBody>
          <a:bodyPr>
            <a:noAutofit/>
          </a:bodyPr>
          <a:lstStyle/>
          <a:p>
            <a:r>
              <a:rPr lang="en-GB" sz="1600" dirty="0" smtClean="0"/>
              <a:t>A membership base of ~52,000 members could allow …</a:t>
            </a:r>
          </a:p>
          <a:p>
            <a:pPr lvl="1"/>
            <a:r>
              <a:rPr lang="en-GB" sz="1400" dirty="0"/>
              <a:t>Appropriate staffing levels to be reached and staff </a:t>
            </a:r>
            <a:r>
              <a:rPr lang="en-GB" sz="1400" dirty="0" smtClean="0"/>
              <a:t>would </a:t>
            </a:r>
            <a:r>
              <a:rPr lang="en-GB" sz="1400" dirty="0"/>
              <a:t>be better </a:t>
            </a:r>
            <a:r>
              <a:rPr lang="en-GB" sz="1400" dirty="0" smtClean="0"/>
              <a:t>rewarded, greatly improving reputation </a:t>
            </a:r>
            <a:r>
              <a:rPr lang="en-GB" sz="1400" dirty="0"/>
              <a:t>and service to </a:t>
            </a:r>
            <a:r>
              <a:rPr lang="en-GB" sz="1400" dirty="0" smtClean="0"/>
              <a:t>members </a:t>
            </a:r>
            <a:endParaRPr lang="en-GB" sz="1400" dirty="0"/>
          </a:p>
          <a:p>
            <a:pPr lvl="1"/>
            <a:r>
              <a:rPr lang="en-GB" sz="1400" dirty="0" smtClean="0"/>
              <a:t>Lord Roberts Centre and Aldersley to be maintained to a much improved standard</a:t>
            </a:r>
          </a:p>
          <a:p>
            <a:pPr lvl="1"/>
            <a:r>
              <a:rPr lang="en-GB" sz="1400" dirty="0" smtClean="0"/>
              <a:t>Improvement of National Meetings and Competitions</a:t>
            </a:r>
          </a:p>
          <a:p>
            <a:pPr lvl="1"/>
            <a:r>
              <a:rPr lang="en-GB" sz="1400" dirty="0"/>
              <a:t>Educational/PR opportunities to improve perceptions around shooting sports</a:t>
            </a:r>
          </a:p>
          <a:p>
            <a:pPr lvl="1"/>
            <a:r>
              <a:rPr lang="en-GB" sz="1400" dirty="0" smtClean="0"/>
              <a:t>Expansion of Coaching and Development</a:t>
            </a:r>
          </a:p>
          <a:p>
            <a:pPr lvl="1"/>
            <a:r>
              <a:rPr lang="en-GB" sz="1400" dirty="0" smtClean="0"/>
              <a:t>An increase in ability to develop juniors</a:t>
            </a:r>
          </a:p>
          <a:p>
            <a:pPr lvl="1"/>
            <a:r>
              <a:rPr lang="en-GB" sz="1400" dirty="0" smtClean="0"/>
              <a:t>Expansion of shooting disciplines Visually Impaired &amp; Blind Shooting plus Crossbow/</a:t>
            </a:r>
            <a:r>
              <a:rPr lang="en-GB" sz="1400" dirty="0" err="1" smtClean="0"/>
              <a:t>Benchrest</a:t>
            </a:r>
            <a:r>
              <a:rPr lang="en-GB" sz="1400" dirty="0" smtClean="0"/>
              <a:t> </a:t>
            </a:r>
            <a:r>
              <a:rPr lang="en-GB" sz="1400" dirty="0" err="1" smtClean="0"/>
              <a:t>etc</a:t>
            </a:r>
            <a:endParaRPr lang="en-GB" sz="1400" dirty="0" smtClean="0"/>
          </a:p>
          <a:p>
            <a:pPr lvl="1"/>
            <a:r>
              <a:rPr lang="en-GB" sz="1400" dirty="0" smtClean="0"/>
              <a:t>Partnerships (sponsorship) with relevant companies to flourish</a:t>
            </a:r>
          </a:p>
          <a:p>
            <a:pPr lvl="1"/>
            <a:r>
              <a:rPr lang="en-GB" sz="1400" dirty="0" smtClean="0"/>
              <a:t>Improved political representation and legal advice</a:t>
            </a:r>
          </a:p>
          <a:p>
            <a:pPr lvl="1"/>
            <a:r>
              <a:rPr lang="en-GB" sz="1400" dirty="0" smtClean="0"/>
              <a:t>Clubs to </a:t>
            </a:r>
            <a:r>
              <a:rPr lang="en-GB" sz="1400" dirty="0"/>
              <a:t>apply for </a:t>
            </a:r>
            <a:r>
              <a:rPr lang="en-GB" sz="1400" dirty="0" smtClean="0"/>
              <a:t>funding/grant application </a:t>
            </a:r>
            <a:r>
              <a:rPr lang="en-GB" sz="1400" dirty="0" err="1" smtClean="0"/>
              <a:t>adice</a:t>
            </a:r>
            <a:r>
              <a:rPr lang="en-GB" sz="1400" dirty="0" smtClean="0"/>
              <a:t> </a:t>
            </a:r>
            <a:r>
              <a:rPr lang="en-GB" sz="1400" dirty="0"/>
              <a:t>from the </a:t>
            </a:r>
            <a:r>
              <a:rPr lang="en-GB" sz="1400" dirty="0" smtClean="0"/>
              <a:t>NSRA</a:t>
            </a:r>
          </a:p>
          <a:p>
            <a:pPr marL="0" indent="0">
              <a:buNone/>
            </a:pPr>
            <a:endParaRPr lang="en-GB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461D3AF-8D3E-4225-A7F0-839ADF897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NSRA </a:t>
            </a:r>
            <a:r>
              <a:rPr lang="en-US" dirty="0" smtClean="0"/>
              <a:t>Membership Transformation 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9D6CBE3-B132-4142-BAE8-ACD023661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845840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CC9B4A-A655-45C9-B204-D00D9DEAE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Risk Management </a:t>
            </a:r>
            <a:endParaRPr lang="en-GB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FDC0FA3-30F1-4F83-838A-C3C29B764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708" y="2389316"/>
            <a:ext cx="8825659" cy="3416300"/>
          </a:xfrm>
        </p:spPr>
        <p:txBody>
          <a:bodyPr>
            <a:normAutofit/>
          </a:bodyPr>
          <a:lstStyle/>
          <a:p>
            <a:r>
              <a:rPr lang="en-GB" dirty="0" smtClean="0"/>
              <a:t>Review data on clubs, size, membership, disciplines</a:t>
            </a:r>
          </a:p>
          <a:p>
            <a:pPr lvl="1"/>
            <a:r>
              <a:rPr lang="en-GB" dirty="0" smtClean="0"/>
              <a:t>Consult closely &amp; visit larger clubs and those with NRA disciplines</a:t>
            </a:r>
          </a:p>
          <a:p>
            <a:pPr lvl="1"/>
            <a:r>
              <a:rPr lang="en-GB" dirty="0" smtClean="0"/>
              <a:t>Consult very closely with club secretaries</a:t>
            </a:r>
          </a:p>
          <a:p>
            <a:r>
              <a:rPr lang="en-GB" dirty="0" smtClean="0"/>
              <a:t>Identify threats and opportunities</a:t>
            </a:r>
          </a:p>
          <a:p>
            <a:pPr lvl="1"/>
            <a:r>
              <a:rPr lang="en-GB" dirty="0" smtClean="0"/>
              <a:t>All </a:t>
            </a:r>
            <a:r>
              <a:rPr lang="en-GB" dirty="0"/>
              <a:t>clubs move to NRA and current &amp; future NSRA members told to manage their own </a:t>
            </a:r>
            <a:r>
              <a:rPr lang="en-GB" dirty="0" smtClean="0"/>
              <a:t>membership</a:t>
            </a:r>
          </a:p>
          <a:p>
            <a:r>
              <a:rPr lang="en-GB" dirty="0" smtClean="0"/>
              <a:t>Prepare mitigation plans and strategies</a:t>
            </a:r>
          </a:p>
          <a:p>
            <a:r>
              <a:rPr lang="en-GB" dirty="0" smtClean="0"/>
              <a:t>Keep all stakeholders fully informed</a:t>
            </a:r>
          </a:p>
          <a:p>
            <a:r>
              <a:rPr lang="en-GB" dirty="0" smtClean="0"/>
              <a:t>Communicate, communicate, communicate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461D3AF-8D3E-4225-A7F0-839ADF897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NSRA </a:t>
            </a:r>
            <a:r>
              <a:rPr lang="en-US" dirty="0" smtClean="0"/>
              <a:t>Membership Transformation 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9D6CBE3-B132-4142-BAE8-ACD023661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20612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CC9B4A-A655-45C9-B204-D00D9DEAE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the Board requesting from Shooting Council today?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FDC0FA3-30F1-4F83-838A-C3C29B764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sz="2400" dirty="0" smtClean="0"/>
              <a:t>Agreement in principle with Board proposals</a:t>
            </a:r>
          </a:p>
          <a:p>
            <a:pPr marL="0" indent="0">
              <a:buNone/>
            </a:pPr>
            <a:endParaRPr lang="en-GB" sz="2400" dirty="0" smtClean="0"/>
          </a:p>
          <a:p>
            <a:r>
              <a:rPr lang="en-GB" sz="2400" dirty="0" smtClean="0"/>
              <a:t>Consult &amp; communicate with membership</a:t>
            </a:r>
          </a:p>
          <a:p>
            <a:pPr marL="0" indent="0">
              <a:buNone/>
            </a:pPr>
            <a:endParaRPr lang="en-GB" sz="2400" dirty="0" smtClean="0"/>
          </a:p>
          <a:p>
            <a:r>
              <a:rPr lang="en-GB" sz="2400" dirty="0" smtClean="0"/>
              <a:t>Provide feedback on proposals by </a:t>
            </a:r>
            <a:r>
              <a:rPr lang="en-GB" sz="2400" dirty="0" smtClean="0">
                <a:solidFill>
                  <a:srgbClr val="FF0000"/>
                </a:solidFill>
              </a:rPr>
              <a:t>end January 2020</a:t>
            </a:r>
          </a:p>
          <a:p>
            <a:endParaRPr lang="en-GB" sz="2400" dirty="0" smtClean="0"/>
          </a:p>
          <a:p>
            <a:r>
              <a:rPr lang="en-GB" sz="2400" dirty="0" smtClean="0"/>
              <a:t>Any final decision must be data driven and risk managed</a:t>
            </a:r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461D3AF-8D3E-4225-A7F0-839ADF897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NSRA </a:t>
            </a:r>
            <a:r>
              <a:rPr lang="en-US" dirty="0" smtClean="0"/>
              <a:t>Membership Transformation 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9D6CBE3-B132-4142-BAE8-ACD023661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810152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CC9B4A-A655-45C9-B204-D00D9DEAE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The Plan </a:t>
            </a:r>
            <a:endParaRPr lang="en-GB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FDC0FA3-30F1-4F83-838A-C3C29B764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383" y="2362200"/>
            <a:ext cx="10937519" cy="4029638"/>
          </a:xfrm>
        </p:spPr>
        <p:txBody>
          <a:bodyPr>
            <a:noAutofit/>
          </a:bodyPr>
          <a:lstStyle/>
          <a:p>
            <a:r>
              <a:rPr lang="en-GB" dirty="0" smtClean="0"/>
              <a:t>Consult with Shooting Council - November 2019</a:t>
            </a:r>
          </a:p>
          <a:p>
            <a:r>
              <a:rPr lang="en-GB" dirty="0" smtClean="0"/>
              <a:t>Feedback from Shooting Council – by end January 2020</a:t>
            </a:r>
            <a:endParaRPr lang="en-GB" dirty="0" smtClean="0">
              <a:solidFill>
                <a:srgbClr val="FF0000"/>
              </a:solidFill>
            </a:endParaRPr>
          </a:p>
          <a:p>
            <a:r>
              <a:rPr lang="en-GB" dirty="0" smtClean="0"/>
              <a:t>“Roadshows” during 2020 to consult with members of affiliated clubs</a:t>
            </a:r>
          </a:p>
          <a:p>
            <a:r>
              <a:rPr lang="en-GB" dirty="0" smtClean="0"/>
              <a:t>Test assumptions with focus groups, especially non-members to define benefits during 2020</a:t>
            </a:r>
          </a:p>
          <a:p>
            <a:r>
              <a:rPr lang="en-GB" dirty="0" smtClean="0"/>
              <a:t>Regional Board of Management Meetings with local Q&amp;A sessions in 2020</a:t>
            </a:r>
          </a:p>
          <a:p>
            <a:r>
              <a:rPr lang="en-GB" dirty="0" smtClean="0"/>
              <a:t>Target specific clubs </a:t>
            </a:r>
            <a:r>
              <a:rPr lang="en-GB" dirty="0" err="1" smtClean="0"/>
              <a:t>eg</a:t>
            </a:r>
            <a:r>
              <a:rPr lang="en-GB" dirty="0" smtClean="0"/>
              <a:t> those with strong NRA affiliation to bring onside</a:t>
            </a:r>
          </a:p>
          <a:p>
            <a:r>
              <a:rPr lang="en-GB" dirty="0" smtClean="0"/>
              <a:t>Work with Club Secretaries to work out simple “membership process” - 2020</a:t>
            </a:r>
          </a:p>
          <a:p>
            <a:r>
              <a:rPr lang="en-GB" dirty="0" smtClean="0"/>
              <a:t>Identify appropriate technology to effectively and efficiently manage increased membership – direct debits, electronic sign up, payment processing </a:t>
            </a:r>
            <a:r>
              <a:rPr lang="en-GB" dirty="0" smtClean="0"/>
              <a:t>etc. </a:t>
            </a:r>
            <a:r>
              <a:rPr lang="en-GB" dirty="0" smtClean="0"/>
              <a:t>2020</a:t>
            </a:r>
          </a:p>
          <a:p>
            <a:r>
              <a:rPr lang="en-GB" dirty="0" smtClean="0"/>
              <a:t>Roll out new membership structure – </a:t>
            </a:r>
            <a:r>
              <a:rPr lang="en-GB" dirty="0" smtClean="0"/>
              <a:t>2021/2022</a:t>
            </a:r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461D3AF-8D3E-4225-A7F0-839ADF897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NSRA </a:t>
            </a:r>
            <a:r>
              <a:rPr lang="en-US" dirty="0" smtClean="0"/>
              <a:t>Membership Transformation 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9D6CBE3-B132-4142-BAE8-ACD023661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038743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CC9B4A-A655-45C9-B204-D00D9DEAE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the Board requesting from Shooting Council today?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FDC0FA3-30F1-4F83-838A-C3C29B764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Agreement in principle with Board proposals</a:t>
            </a:r>
          </a:p>
          <a:p>
            <a:pPr marL="0" indent="0">
              <a:buNone/>
            </a:pPr>
            <a:endParaRPr lang="en-GB" sz="2400" dirty="0" smtClean="0"/>
          </a:p>
          <a:p>
            <a:r>
              <a:rPr lang="en-GB" sz="2400" dirty="0" smtClean="0"/>
              <a:t>Consult &amp; communicate with membership</a:t>
            </a:r>
          </a:p>
          <a:p>
            <a:pPr marL="0" indent="0">
              <a:buNone/>
            </a:pPr>
            <a:endParaRPr lang="en-GB" sz="2400" dirty="0" smtClean="0"/>
          </a:p>
          <a:p>
            <a:r>
              <a:rPr lang="en-GB" sz="2400" dirty="0" smtClean="0"/>
              <a:t>Provide feedback on proposals by 31 January 2020</a:t>
            </a:r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461D3AF-8D3E-4225-A7F0-839ADF897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NSRA </a:t>
            </a:r>
            <a:r>
              <a:rPr lang="en-US" dirty="0" smtClean="0"/>
              <a:t>Membership Transformation 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9D6CBE3-B132-4142-BAE8-ACD023661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93677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CC9B4A-A655-45C9-B204-D00D9DEAE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Feedback</a:t>
            </a:r>
            <a:endParaRPr lang="en-GB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FDC0FA3-30F1-4F83-838A-C3C29B764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3190875"/>
            <a:ext cx="9655921" cy="2798033"/>
          </a:xfrm>
        </p:spPr>
        <p:txBody>
          <a:bodyPr>
            <a:noAutofit/>
          </a:bodyPr>
          <a:lstStyle/>
          <a:p>
            <a:r>
              <a:rPr lang="en-GB" sz="2400" dirty="0" smtClean="0"/>
              <a:t>First impressions?</a:t>
            </a:r>
          </a:p>
          <a:p>
            <a:pPr marL="0" indent="0">
              <a:buNone/>
            </a:pPr>
            <a:endParaRPr lang="en-GB" sz="2400" dirty="0" smtClean="0"/>
          </a:p>
          <a:p>
            <a:r>
              <a:rPr lang="en-GB" sz="2400" dirty="0" smtClean="0">
                <a:solidFill>
                  <a:schemeClr val="tx1"/>
                </a:solidFill>
              </a:rPr>
              <a:t>Questions?</a:t>
            </a:r>
          </a:p>
          <a:p>
            <a:pPr marL="0" indent="0">
              <a:buNone/>
            </a:pPr>
            <a:endParaRPr lang="en-GB" sz="2400" dirty="0" smtClean="0">
              <a:solidFill>
                <a:schemeClr val="tx1"/>
              </a:solidFill>
            </a:endParaRPr>
          </a:p>
          <a:p>
            <a:r>
              <a:rPr lang="en-GB" sz="2400" dirty="0" smtClean="0">
                <a:solidFill>
                  <a:schemeClr val="tx1"/>
                </a:solidFill>
              </a:rPr>
              <a:t>Agree actions (group/individual)</a:t>
            </a:r>
          </a:p>
          <a:p>
            <a:endParaRPr lang="en-GB" sz="2400" dirty="0" smtClean="0"/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461D3AF-8D3E-4225-A7F0-839ADF897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NSRA </a:t>
            </a:r>
            <a:r>
              <a:rPr lang="en-US" dirty="0" smtClean="0"/>
              <a:t>Membership Transformation 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9D6CBE3-B132-4142-BAE8-ACD023661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4472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CC9B4A-A655-45C9-B204-D00D9DEAE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FDC0FA3-30F1-4F83-838A-C3C29B764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208371" cy="3416300"/>
          </a:xfrm>
        </p:spPr>
        <p:txBody>
          <a:bodyPr>
            <a:normAutofit/>
          </a:bodyPr>
          <a:lstStyle/>
          <a:p>
            <a:r>
              <a:rPr lang="en-GB" dirty="0"/>
              <a:t>The future outlook for </a:t>
            </a:r>
            <a:r>
              <a:rPr lang="en-GB" dirty="0" smtClean="0"/>
              <a:t>NSRA, </a:t>
            </a:r>
            <a:r>
              <a:rPr lang="en-GB" dirty="0"/>
              <a:t>given current membership levels, is </a:t>
            </a:r>
            <a:r>
              <a:rPr lang="en-GB" dirty="0" smtClean="0"/>
              <a:t>not sustainable</a:t>
            </a:r>
          </a:p>
          <a:p>
            <a:r>
              <a:rPr lang="en-GB" dirty="0" smtClean="0"/>
              <a:t>Recruitment and retention of staff is a </a:t>
            </a:r>
            <a:r>
              <a:rPr lang="en-GB" dirty="0"/>
              <a:t>v</a:t>
            </a:r>
            <a:r>
              <a:rPr lang="en-GB" dirty="0" smtClean="0"/>
              <a:t>ery real issue</a:t>
            </a:r>
          </a:p>
          <a:p>
            <a:r>
              <a:rPr lang="en-GB" dirty="0" smtClean="0"/>
              <a:t>The reputation of the Association is at stake</a:t>
            </a:r>
          </a:p>
          <a:p>
            <a:r>
              <a:rPr lang="en-GB" dirty="0" smtClean="0"/>
              <a:t>A </a:t>
            </a:r>
            <a:r>
              <a:rPr lang="en-GB" dirty="0"/>
              <a:t>significant increase in membership </a:t>
            </a:r>
            <a:r>
              <a:rPr lang="en-GB" dirty="0" smtClean="0"/>
              <a:t>and income would </a:t>
            </a:r>
            <a:r>
              <a:rPr lang="en-GB" dirty="0"/>
              <a:t>address these issues and allow the Association to tailor and improve services to members</a:t>
            </a:r>
          </a:p>
          <a:p>
            <a:r>
              <a:rPr lang="en-GB" dirty="0" smtClean="0"/>
              <a:t>“Doing nothing” is not an option since the Association will lose the critical mass to survive within the next 10 years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461D3AF-8D3E-4225-A7F0-839ADF897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NSRA </a:t>
            </a:r>
            <a:r>
              <a:rPr lang="en-US" dirty="0" smtClean="0"/>
              <a:t>Membership Transformation 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9D6CBE3-B132-4142-BAE8-ACD023661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29666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838021"/>
            <a:ext cx="8761413" cy="777807"/>
          </a:xfrm>
        </p:spPr>
        <p:txBody>
          <a:bodyPr/>
          <a:lstStyle/>
          <a:p>
            <a:r>
              <a:rPr lang="en-GB" sz="2800" dirty="0" smtClean="0"/>
              <a:t>The Compelling Imperative to Change</a:t>
            </a:r>
            <a:br>
              <a:rPr lang="en-GB" sz="2800" dirty="0" smtClean="0"/>
            </a:br>
            <a:r>
              <a:rPr lang="en-GB" sz="2800" dirty="0" smtClean="0"/>
              <a:t> – affiliated organisations and clubs 1970 to date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182 clubs lost from 2005 to 2018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NSRA Membership Transformation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2491007" y="3362445"/>
            <a:ext cx="6659216" cy="2743200"/>
            <a:chOff x="2792909" y="3374020"/>
            <a:chExt cx="6659216" cy="2743200"/>
          </a:xfrm>
        </p:grpSpPr>
        <p:graphicFrame>
          <p:nvGraphicFramePr>
            <p:cNvPr id="7" name="Chart 6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xmlns="" val="1996635981"/>
                </p:ext>
              </p:extLst>
            </p:nvPr>
          </p:nvGraphicFramePr>
          <p:xfrm>
            <a:off x="2792909" y="3374020"/>
            <a:ext cx="6659216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cxnSp>
          <p:nvCxnSpPr>
            <p:cNvPr id="15" name="Straight Arrow Connector 14"/>
            <p:cNvCxnSpPr/>
            <p:nvPr/>
          </p:nvCxnSpPr>
          <p:spPr>
            <a:xfrm>
              <a:off x="5301205" y="4022283"/>
              <a:ext cx="4150920" cy="57873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971336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838021"/>
            <a:ext cx="8761413" cy="777807"/>
          </a:xfrm>
        </p:spPr>
        <p:txBody>
          <a:bodyPr/>
          <a:lstStyle/>
          <a:p>
            <a:r>
              <a:rPr lang="en-GB" sz="2800" dirty="0" smtClean="0"/>
              <a:t>The Compelling Imperative to Change</a:t>
            </a:r>
            <a:br>
              <a:rPr lang="en-GB" sz="2800" dirty="0" smtClean="0"/>
            </a:br>
            <a:r>
              <a:rPr lang="en-GB" sz="2800" dirty="0" smtClean="0"/>
              <a:t> – individual members 2005 to date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2036 members lost between 2005 and 2018</a:t>
            </a:r>
            <a:endParaRPr lang="en-GB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NSRA Membership Transformation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823496473"/>
              </p:ext>
            </p:extLst>
          </p:nvPr>
        </p:nvGraphicFramePr>
        <p:xfrm>
          <a:off x="3417767" y="3354505"/>
          <a:ext cx="6562846" cy="3037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3" name="Group 12"/>
          <p:cNvGrpSpPr/>
          <p:nvPr/>
        </p:nvGrpSpPr>
        <p:grpSpPr>
          <a:xfrm>
            <a:off x="6773889" y="3816421"/>
            <a:ext cx="835485" cy="920336"/>
            <a:chOff x="6773889" y="3816421"/>
            <a:chExt cx="835485" cy="920336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7191631" y="4339641"/>
              <a:ext cx="1" cy="397116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6773889" y="3816421"/>
              <a:ext cx="83548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400" dirty="0" smtClean="0"/>
                <a:t>Current</a:t>
              </a:r>
            </a:p>
            <a:p>
              <a:pPr algn="ctr"/>
              <a:r>
                <a:rPr lang="en-GB" sz="1400" dirty="0" smtClean="0"/>
                <a:t> year</a:t>
              </a:r>
              <a:endParaRPr lang="en-GB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2470566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Compelling Imperative to Change - income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NSRA Membership Transformation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60039730"/>
              </p:ext>
            </p:extLst>
          </p:nvPr>
        </p:nvGraphicFramePr>
        <p:xfrm>
          <a:off x="6779740" y="3236100"/>
          <a:ext cx="4601305" cy="29072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154954" y="2743200"/>
            <a:ext cx="64568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GB" dirty="0" smtClean="0"/>
              <a:t>Group/Charity income is declining</a:t>
            </a:r>
          </a:p>
          <a:p>
            <a:pPr>
              <a:buClr>
                <a:schemeClr val="accent1"/>
              </a:buClr>
            </a:pPr>
            <a:endParaRPr lang="en-GB" dirty="0" smtClean="0"/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GB" dirty="0" smtClean="0"/>
              <a:t>Membership income is flat at best</a:t>
            </a:r>
          </a:p>
          <a:p>
            <a:pPr>
              <a:buClr>
                <a:schemeClr val="accent1"/>
              </a:buClr>
            </a:pPr>
            <a:endParaRPr lang="en-GB" dirty="0" smtClean="0"/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GB" dirty="0" smtClean="0"/>
              <a:t>Expenditure is under control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622903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8F2AEC2-634C-421B-8115-043B9DDB2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Two key </a:t>
            </a:r>
            <a:r>
              <a:rPr lang="en-GB" sz="3200" dirty="0" smtClean="0"/>
              <a:t>perceptions were identified at the membership workshop</a:t>
            </a:r>
            <a:endParaRPr lang="en-GB" sz="3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CD8CA562-6BC3-4B80-8670-EC009969B865}"/>
              </a:ext>
            </a:extLst>
          </p:cNvPr>
          <p:cNvSpPr/>
          <p:nvPr/>
        </p:nvSpPr>
        <p:spPr>
          <a:xfrm>
            <a:off x="1036782" y="2434243"/>
            <a:ext cx="10297160" cy="1564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/>
              <a:t>The NSRA is not effective at communicating to members and potential members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A01ACC47-29C8-4DFE-96FA-8F60B328150F}"/>
              </a:ext>
            </a:extLst>
          </p:cNvPr>
          <p:cNvSpPr/>
          <p:nvPr/>
        </p:nvSpPr>
        <p:spPr>
          <a:xfrm>
            <a:off x="1036782" y="4131771"/>
            <a:ext cx="10297160" cy="13732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/>
              <a:t>The NSRA does not make effective </a:t>
            </a:r>
            <a:r>
              <a:rPr lang="en-GB" sz="3600" dirty="0" smtClean="0"/>
              <a:t>use </a:t>
            </a:r>
            <a:r>
              <a:rPr lang="en-GB" sz="3600" dirty="0"/>
              <a:t>of technology </a:t>
            </a:r>
            <a:r>
              <a:rPr lang="en-GB" sz="3600" dirty="0" smtClean="0"/>
              <a:t>or have the right technology</a:t>
            </a:r>
            <a:endParaRPr lang="en-GB" sz="360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1AE3F22-7BA6-4330-AAD9-471AAC13E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NSRA Membership Transformation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B54908B-CB9E-4981-A962-DFDE817E8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0975792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FD3429-FFA5-4C50-9312-EDA0EDB2D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Catch-22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B0F88BB0-431A-431D-9A27-184D310716AE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155700" y="2603500"/>
          <a:ext cx="8824913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C06B463-A786-4762-8B76-40EAE4861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NSRA Membership Transformation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9A1D66B-BEFE-46CF-9866-EC92FA9B6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09366166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CC9B4A-A655-45C9-B204-D00D9DEAE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Current Membership</a:t>
            </a:r>
            <a:endParaRPr lang="en-GB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FDC0FA3-30F1-4F83-838A-C3C29B764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143" y="2587024"/>
            <a:ext cx="10484596" cy="3340100"/>
          </a:xfrm>
        </p:spPr>
        <p:txBody>
          <a:bodyPr>
            <a:normAutofit/>
          </a:bodyPr>
          <a:lstStyle/>
          <a:p>
            <a:r>
              <a:rPr lang="en-GB" dirty="0" smtClean="0"/>
              <a:t>In 2019 there are 982 </a:t>
            </a:r>
            <a:r>
              <a:rPr lang="en-GB" dirty="0"/>
              <a:t>organisations/clubs and 4909 </a:t>
            </a:r>
            <a:r>
              <a:rPr lang="en-GB" dirty="0" smtClean="0"/>
              <a:t>Life</a:t>
            </a:r>
            <a:r>
              <a:rPr lang="en-GB" dirty="0"/>
              <a:t>, </a:t>
            </a:r>
            <a:r>
              <a:rPr lang="en-GB" dirty="0" smtClean="0"/>
              <a:t>Annual &amp; </a:t>
            </a:r>
            <a:r>
              <a:rPr lang="en-GB" dirty="0"/>
              <a:t>Associate members </a:t>
            </a:r>
            <a:r>
              <a:rPr lang="en-GB" dirty="0" smtClean="0"/>
              <a:t> </a:t>
            </a:r>
            <a:r>
              <a:rPr lang="en-GB" dirty="0"/>
              <a:t>directly supporting the </a:t>
            </a:r>
            <a:r>
              <a:rPr lang="en-GB" dirty="0" smtClean="0"/>
              <a:t>organisation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Approximately 52,000 members </a:t>
            </a:r>
            <a:r>
              <a:rPr lang="en-GB" dirty="0"/>
              <a:t>of NSRA affiliated clubs </a:t>
            </a:r>
            <a:r>
              <a:rPr lang="en-GB" dirty="0" smtClean="0"/>
              <a:t>receive </a:t>
            </a:r>
            <a:r>
              <a:rPr lang="en-GB" dirty="0"/>
              <a:t>benefits </a:t>
            </a:r>
            <a:r>
              <a:rPr lang="en-GB" dirty="0" smtClean="0"/>
              <a:t>that are not </a:t>
            </a:r>
            <a:r>
              <a:rPr lang="en-GB" dirty="0"/>
              <a:t>directly paid </a:t>
            </a:r>
            <a:r>
              <a:rPr lang="en-GB" dirty="0" smtClean="0"/>
              <a:t>for by the individual</a:t>
            </a:r>
          </a:p>
          <a:p>
            <a:pPr lvl="1"/>
            <a:r>
              <a:rPr lang="en-GB" dirty="0" smtClean="0"/>
              <a:t>Compares to 1815 clubs/48,000 members in 1990 so we now have larger clubs</a:t>
            </a:r>
          </a:p>
          <a:p>
            <a:pPr lvl="1"/>
            <a:r>
              <a:rPr lang="en-GB" dirty="0" smtClean="0"/>
              <a:t>Many club members are unsure about what insurance cover they receive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Would it NOT be better if all Club members contributed albeit at a reduced rate?</a:t>
            </a:r>
          </a:p>
          <a:p>
            <a:pPr marL="0" indent="0">
              <a:buNone/>
            </a:pPr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461D3AF-8D3E-4225-A7F0-839ADF897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NSRA </a:t>
            </a:r>
            <a:r>
              <a:rPr lang="en-US" dirty="0" smtClean="0"/>
              <a:t>Membership Transformation 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9D6CBE3-B132-4142-BAE8-ACD023661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757979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6334</TotalTime>
  <Words>1253</Words>
  <Application>Microsoft Office PowerPoint</Application>
  <PresentationFormat>Custom</PresentationFormat>
  <Paragraphs>201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Ion Boardroom</vt:lpstr>
      <vt:lpstr>NSRA Membership Transformation</vt:lpstr>
      <vt:lpstr>What is the Board requesting from Shooting Council today?</vt:lpstr>
      <vt:lpstr>Context</vt:lpstr>
      <vt:lpstr>The Compelling Imperative to Change  – affiliated organisations and clubs 1970 to date</vt:lpstr>
      <vt:lpstr>The Compelling Imperative to Change  – individual members 2005 to date</vt:lpstr>
      <vt:lpstr>The Compelling Imperative to Change - income</vt:lpstr>
      <vt:lpstr>Two key perceptions were identified at the membership workshop</vt:lpstr>
      <vt:lpstr>Catch-22</vt:lpstr>
      <vt:lpstr>Current Membership</vt:lpstr>
      <vt:lpstr>Membership process MUST change</vt:lpstr>
      <vt:lpstr>Membership Transformation Proposal</vt:lpstr>
      <vt:lpstr>Comparison with other shooting organisations &amp; sports</vt:lpstr>
      <vt:lpstr>What could be cheaper than a loaf of bread per week?</vt:lpstr>
      <vt:lpstr>“Bronze” membership  – cheaper than a loaf of bread a week!</vt:lpstr>
      <vt:lpstr>What would “Silver” tier offer?</vt:lpstr>
      <vt:lpstr>What would “Gold” tier offer?</vt:lpstr>
      <vt:lpstr>What could potential NSRA income be? </vt:lpstr>
      <vt:lpstr>What improved services could NSRA provide? </vt:lpstr>
      <vt:lpstr>Risk Management </vt:lpstr>
      <vt:lpstr>The Plan </vt:lpstr>
      <vt:lpstr>What is the Board requesting from Shooting Council today?</vt:lpstr>
      <vt:lpstr>Feedback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Membership &amp; Competition Transformation Workshop</dc:title>
  <dc:creator>Paul Duxbury</dc:creator>
  <cp:lastModifiedBy>dfroggett</cp:lastModifiedBy>
  <cp:revision>67</cp:revision>
  <cp:lastPrinted>2019-10-15T16:31:53Z</cp:lastPrinted>
  <dcterms:created xsi:type="dcterms:W3CDTF">2018-02-24T08:10:35Z</dcterms:created>
  <dcterms:modified xsi:type="dcterms:W3CDTF">2019-11-22T17:34:04Z</dcterms:modified>
</cp:coreProperties>
</file>